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1" r:id="rId1"/>
    <p:sldMasterId id="2147483743" r:id="rId2"/>
  </p:sldMasterIdLst>
  <p:sldIdLst>
    <p:sldId id="261" r:id="rId3"/>
    <p:sldId id="262" r:id="rId4"/>
    <p:sldId id="267" r:id="rId5"/>
    <p:sldId id="268" r:id="rId6"/>
    <p:sldId id="269" r:id="rId7"/>
    <p:sldId id="263" r:id="rId8"/>
    <p:sldId id="264" r:id="rId9"/>
    <p:sldId id="265" r:id="rId10"/>
    <p:sldId id="272" r:id="rId11"/>
    <p:sldId id="270" r:id="rId12"/>
    <p:sldId id="271"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B13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93" autoAdjust="0"/>
    <p:restoredTop sz="94660"/>
  </p:normalViewPr>
  <p:slideViewPr>
    <p:cSldViewPr snapToGrid="0">
      <p:cViewPr varScale="1">
        <p:scale>
          <a:sx n="113" d="100"/>
          <a:sy n="113" d="100"/>
        </p:scale>
        <p:origin x="396"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viewProps" Target="viewProps.xml"/><Relationship Id="rId10" Type="http://schemas.openxmlformats.org/officeDocument/2006/relationships/slide" Target="slides/slide8.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presProps" Target="presProp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5-17T03:33:33.05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0 259,'2153'0,"-1962"-14,-73 2,9 4,189-19,-181 9,214-2,12-3,-189 8,845-91,-964 97,-15 3</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5-17T03:45:50.51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5212 1,'-40'2,"0"3,-74 17,68-12,-633 92,415-68,-667 58,656-70,-408 73,-96-11,-277-71,810-15,187 2</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2651993-E41F-4A8B-B910-8E9C96B75842}" type="datetimeFigureOut">
              <a:rPr lang="en-US" smtClean="0"/>
              <a:t>5/18/2023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1AD109-C381-4E91-9F5E-CC6D825E8BCE}" type="slidenum">
              <a:rPr lang="en-US" smtClean="0"/>
              <a:t>‹#›</a:t>
            </a:fld>
            <a:endParaRPr lang="en-US"/>
          </a:p>
        </p:txBody>
      </p:sp>
    </p:spTree>
    <p:extLst>
      <p:ext uri="{BB962C8B-B14F-4D97-AF65-F5344CB8AC3E}">
        <p14:creationId xmlns:p14="http://schemas.microsoft.com/office/powerpoint/2010/main" val="35382348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2651993-E41F-4A8B-B910-8E9C96B75842}" type="datetimeFigureOut">
              <a:rPr lang="en-US" smtClean="0"/>
              <a:t>5/18/2023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1AD109-C381-4E91-9F5E-CC6D825E8BCE}" type="slidenum">
              <a:rPr lang="en-US" smtClean="0"/>
              <a:t>‹#›</a:t>
            </a:fld>
            <a:endParaRPr lang="en-US"/>
          </a:p>
        </p:txBody>
      </p:sp>
    </p:spTree>
    <p:extLst>
      <p:ext uri="{BB962C8B-B14F-4D97-AF65-F5344CB8AC3E}">
        <p14:creationId xmlns:p14="http://schemas.microsoft.com/office/powerpoint/2010/main" val="13981529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2651993-E41F-4A8B-B910-8E9C96B75842}" type="datetimeFigureOut">
              <a:rPr lang="en-US" smtClean="0"/>
              <a:t>5/18/2023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1AD109-C381-4E91-9F5E-CC6D825E8BCE}" type="slidenum">
              <a:rPr lang="en-US" smtClean="0"/>
              <a:t>‹#›</a:t>
            </a:fld>
            <a:endParaRPr lang="en-US"/>
          </a:p>
        </p:txBody>
      </p:sp>
    </p:spTree>
    <p:extLst>
      <p:ext uri="{BB962C8B-B14F-4D97-AF65-F5344CB8AC3E}">
        <p14:creationId xmlns:p14="http://schemas.microsoft.com/office/powerpoint/2010/main" val="370406769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D7155-E45E-B1E5-7F8B-ADA4AD91330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E6637E9-4B5F-C61F-E8C5-916509702D6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C8AE62E-267B-2B6B-0ECF-DC2A9C273BA0}"/>
              </a:ext>
            </a:extLst>
          </p:cNvPr>
          <p:cNvSpPr>
            <a:spLocks noGrp="1"/>
          </p:cNvSpPr>
          <p:nvPr>
            <p:ph type="dt" sz="half" idx="10"/>
          </p:nvPr>
        </p:nvSpPr>
        <p:spPr/>
        <p:txBody>
          <a:bodyPr/>
          <a:lstStyle/>
          <a:p>
            <a:fld id="{52651993-E41F-4A8B-B910-8E9C96B75842}" type="datetimeFigureOut">
              <a:rPr lang="en-US" smtClean="0"/>
              <a:t>5/18/2023</a:t>
            </a:fld>
            <a:endParaRPr lang="en-US"/>
          </a:p>
        </p:txBody>
      </p:sp>
      <p:sp>
        <p:nvSpPr>
          <p:cNvPr id="5" name="Footer Placeholder 4">
            <a:extLst>
              <a:ext uri="{FF2B5EF4-FFF2-40B4-BE49-F238E27FC236}">
                <a16:creationId xmlns:a16="http://schemas.microsoft.com/office/drawing/2014/main" id="{BEF55165-3F97-006D-58C7-AF6FD7A0F6C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0629079-2CCE-B4E4-2958-BFD7D60CC164}"/>
              </a:ext>
            </a:extLst>
          </p:cNvPr>
          <p:cNvSpPr>
            <a:spLocks noGrp="1"/>
          </p:cNvSpPr>
          <p:nvPr>
            <p:ph type="sldNum" sz="quarter" idx="12"/>
          </p:nvPr>
        </p:nvSpPr>
        <p:spPr/>
        <p:txBody>
          <a:bodyPr/>
          <a:lstStyle/>
          <a:p>
            <a:fld id="{B11AD109-C381-4E91-9F5E-CC6D825E8BCE}" type="slidenum">
              <a:rPr lang="en-US" smtClean="0"/>
              <a:t>‹#›</a:t>
            </a:fld>
            <a:endParaRPr lang="en-US"/>
          </a:p>
        </p:txBody>
      </p:sp>
    </p:spTree>
    <p:extLst>
      <p:ext uri="{BB962C8B-B14F-4D97-AF65-F5344CB8AC3E}">
        <p14:creationId xmlns:p14="http://schemas.microsoft.com/office/powerpoint/2010/main" val="415048556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6B559-E23F-426C-D64C-D335314D1CE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CC2ACE5-35FA-C674-627B-EDD1F14EA45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D698DFD-D394-58F4-72DE-899C87841C71}"/>
              </a:ext>
            </a:extLst>
          </p:cNvPr>
          <p:cNvSpPr>
            <a:spLocks noGrp="1"/>
          </p:cNvSpPr>
          <p:nvPr>
            <p:ph type="dt" sz="half" idx="10"/>
          </p:nvPr>
        </p:nvSpPr>
        <p:spPr/>
        <p:txBody>
          <a:bodyPr/>
          <a:lstStyle/>
          <a:p>
            <a:fld id="{52651993-E41F-4A8B-B910-8E9C96B75842}" type="datetimeFigureOut">
              <a:rPr lang="en-US" smtClean="0"/>
              <a:t>5/18/2023</a:t>
            </a:fld>
            <a:endParaRPr lang="en-US"/>
          </a:p>
        </p:txBody>
      </p:sp>
      <p:sp>
        <p:nvSpPr>
          <p:cNvPr id="5" name="Footer Placeholder 4">
            <a:extLst>
              <a:ext uri="{FF2B5EF4-FFF2-40B4-BE49-F238E27FC236}">
                <a16:creationId xmlns:a16="http://schemas.microsoft.com/office/drawing/2014/main" id="{00896277-B863-69CE-1576-B0768B859C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FA49F4-5180-FB06-332D-DE61E32A3E9B}"/>
              </a:ext>
            </a:extLst>
          </p:cNvPr>
          <p:cNvSpPr>
            <a:spLocks noGrp="1"/>
          </p:cNvSpPr>
          <p:nvPr>
            <p:ph type="sldNum" sz="quarter" idx="12"/>
          </p:nvPr>
        </p:nvSpPr>
        <p:spPr/>
        <p:txBody>
          <a:bodyPr/>
          <a:lstStyle/>
          <a:p>
            <a:fld id="{B11AD109-C381-4E91-9F5E-CC6D825E8BCE}" type="slidenum">
              <a:rPr lang="en-US" smtClean="0"/>
              <a:t>‹#›</a:t>
            </a:fld>
            <a:endParaRPr lang="en-US"/>
          </a:p>
        </p:txBody>
      </p:sp>
    </p:spTree>
    <p:extLst>
      <p:ext uri="{BB962C8B-B14F-4D97-AF65-F5344CB8AC3E}">
        <p14:creationId xmlns:p14="http://schemas.microsoft.com/office/powerpoint/2010/main" val="85278497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584B31-B5A2-2649-8964-57E911B9C41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77AA1B1-329E-D3B5-D591-860B675FB2D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D8752F5-F5B8-9324-8A96-3C239AC367AA}"/>
              </a:ext>
            </a:extLst>
          </p:cNvPr>
          <p:cNvSpPr>
            <a:spLocks noGrp="1"/>
          </p:cNvSpPr>
          <p:nvPr>
            <p:ph type="dt" sz="half" idx="10"/>
          </p:nvPr>
        </p:nvSpPr>
        <p:spPr/>
        <p:txBody>
          <a:bodyPr/>
          <a:lstStyle/>
          <a:p>
            <a:fld id="{52651993-E41F-4A8B-B910-8E9C96B75842}" type="datetimeFigureOut">
              <a:rPr lang="en-US" smtClean="0"/>
              <a:t>5/18/2023</a:t>
            </a:fld>
            <a:endParaRPr lang="en-US"/>
          </a:p>
        </p:txBody>
      </p:sp>
      <p:sp>
        <p:nvSpPr>
          <p:cNvPr id="5" name="Footer Placeholder 4">
            <a:extLst>
              <a:ext uri="{FF2B5EF4-FFF2-40B4-BE49-F238E27FC236}">
                <a16:creationId xmlns:a16="http://schemas.microsoft.com/office/drawing/2014/main" id="{69B26AB2-FDC5-9A94-D0DE-8EE5DB0F868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E804B29-F96E-D18D-E455-26B1B2C140B1}"/>
              </a:ext>
            </a:extLst>
          </p:cNvPr>
          <p:cNvSpPr>
            <a:spLocks noGrp="1"/>
          </p:cNvSpPr>
          <p:nvPr>
            <p:ph type="sldNum" sz="quarter" idx="12"/>
          </p:nvPr>
        </p:nvSpPr>
        <p:spPr/>
        <p:txBody>
          <a:bodyPr/>
          <a:lstStyle/>
          <a:p>
            <a:fld id="{B11AD109-C381-4E91-9F5E-CC6D825E8BCE}" type="slidenum">
              <a:rPr lang="en-US" smtClean="0"/>
              <a:t>‹#›</a:t>
            </a:fld>
            <a:endParaRPr lang="en-US"/>
          </a:p>
        </p:txBody>
      </p:sp>
    </p:spTree>
    <p:extLst>
      <p:ext uri="{BB962C8B-B14F-4D97-AF65-F5344CB8AC3E}">
        <p14:creationId xmlns:p14="http://schemas.microsoft.com/office/powerpoint/2010/main" val="107413632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0CA16F-C8EA-9AF2-F780-E503B54C632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8549BDA-E732-0301-322E-6D26D92A85D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DD403A4-B33F-1B7C-08C8-3214176379D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63AC6FE-C527-B350-914B-0AA940985BE8}"/>
              </a:ext>
            </a:extLst>
          </p:cNvPr>
          <p:cNvSpPr>
            <a:spLocks noGrp="1"/>
          </p:cNvSpPr>
          <p:nvPr>
            <p:ph type="dt" sz="half" idx="10"/>
          </p:nvPr>
        </p:nvSpPr>
        <p:spPr/>
        <p:txBody>
          <a:bodyPr/>
          <a:lstStyle/>
          <a:p>
            <a:fld id="{52651993-E41F-4A8B-B910-8E9C96B75842}" type="datetimeFigureOut">
              <a:rPr lang="en-US" smtClean="0"/>
              <a:t>5/18/2023</a:t>
            </a:fld>
            <a:endParaRPr lang="en-US"/>
          </a:p>
        </p:txBody>
      </p:sp>
      <p:sp>
        <p:nvSpPr>
          <p:cNvPr id="6" name="Footer Placeholder 5">
            <a:extLst>
              <a:ext uri="{FF2B5EF4-FFF2-40B4-BE49-F238E27FC236}">
                <a16:creationId xmlns:a16="http://schemas.microsoft.com/office/drawing/2014/main" id="{8E721C82-B179-231D-BE13-1E35C82FD27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706C348-3D9D-132F-3640-9BBF65265A8D}"/>
              </a:ext>
            </a:extLst>
          </p:cNvPr>
          <p:cNvSpPr>
            <a:spLocks noGrp="1"/>
          </p:cNvSpPr>
          <p:nvPr>
            <p:ph type="sldNum" sz="quarter" idx="12"/>
          </p:nvPr>
        </p:nvSpPr>
        <p:spPr/>
        <p:txBody>
          <a:bodyPr/>
          <a:lstStyle/>
          <a:p>
            <a:fld id="{B11AD109-C381-4E91-9F5E-CC6D825E8BCE}" type="slidenum">
              <a:rPr lang="en-US" smtClean="0"/>
              <a:t>‹#›</a:t>
            </a:fld>
            <a:endParaRPr lang="en-US"/>
          </a:p>
        </p:txBody>
      </p:sp>
    </p:spTree>
    <p:extLst>
      <p:ext uri="{BB962C8B-B14F-4D97-AF65-F5344CB8AC3E}">
        <p14:creationId xmlns:p14="http://schemas.microsoft.com/office/powerpoint/2010/main" val="179724806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793A3-F407-8C01-FDEC-7A47253C5FA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C60E90F-E8B2-E076-2804-1C4E22A8EC7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2465EAC-47BB-3121-FC72-D38A897D8DE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066D6F2-F5FB-ACD5-BA05-D1FC67B86CD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1356E40-5490-C95A-A323-6597E93EECE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E45478B-D683-E2FB-BCF7-8794F0BAD0CF}"/>
              </a:ext>
            </a:extLst>
          </p:cNvPr>
          <p:cNvSpPr>
            <a:spLocks noGrp="1"/>
          </p:cNvSpPr>
          <p:nvPr>
            <p:ph type="dt" sz="half" idx="10"/>
          </p:nvPr>
        </p:nvSpPr>
        <p:spPr/>
        <p:txBody>
          <a:bodyPr/>
          <a:lstStyle/>
          <a:p>
            <a:fld id="{52651993-E41F-4A8B-B910-8E9C96B75842}" type="datetimeFigureOut">
              <a:rPr lang="en-US" smtClean="0"/>
              <a:t>5/18/2023</a:t>
            </a:fld>
            <a:endParaRPr lang="en-US"/>
          </a:p>
        </p:txBody>
      </p:sp>
      <p:sp>
        <p:nvSpPr>
          <p:cNvPr id="8" name="Footer Placeholder 7">
            <a:extLst>
              <a:ext uri="{FF2B5EF4-FFF2-40B4-BE49-F238E27FC236}">
                <a16:creationId xmlns:a16="http://schemas.microsoft.com/office/drawing/2014/main" id="{366D346A-39B5-A8D3-A34F-5D5FA9E21D7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92BB5A3-8E87-0B94-BCA5-0E97C7C9DA11}"/>
              </a:ext>
            </a:extLst>
          </p:cNvPr>
          <p:cNvSpPr>
            <a:spLocks noGrp="1"/>
          </p:cNvSpPr>
          <p:nvPr>
            <p:ph type="sldNum" sz="quarter" idx="12"/>
          </p:nvPr>
        </p:nvSpPr>
        <p:spPr/>
        <p:txBody>
          <a:bodyPr/>
          <a:lstStyle/>
          <a:p>
            <a:fld id="{B11AD109-C381-4E91-9F5E-CC6D825E8BCE}" type="slidenum">
              <a:rPr lang="en-US" smtClean="0"/>
              <a:t>‹#›</a:t>
            </a:fld>
            <a:endParaRPr lang="en-US"/>
          </a:p>
        </p:txBody>
      </p:sp>
    </p:spTree>
    <p:extLst>
      <p:ext uri="{BB962C8B-B14F-4D97-AF65-F5344CB8AC3E}">
        <p14:creationId xmlns:p14="http://schemas.microsoft.com/office/powerpoint/2010/main" val="99345683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C756BF-E2C1-6DFA-2D18-78EEDFC0DA4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70AFEA7-83E5-3799-0FE9-8B863AE58430}"/>
              </a:ext>
            </a:extLst>
          </p:cNvPr>
          <p:cNvSpPr>
            <a:spLocks noGrp="1"/>
          </p:cNvSpPr>
          <p:nvPr>
            <p:ph type="dt" sz="half" idx="10"/>
          </p:nvPr>
        </p:nvSpPr>
        <p:spPr/>
        <p:txBody>
          <a:bodyPr/>
          <a:lstStyle/>
          <a:p>
            <a:fld id="{52651993-E41F-4A8B-B910-8E9C96B75842}" type="datetimeFigureOut">
              <a:rPr lang="en-US" smtClean="0"/>
              <a:t>5/18/2023</a:t>
            </a:fld>
            <a:endParaRPr lang="en-US"/>
          </a:p>
        </p:txBody>
      </p:sp>
      <p:sp>
        <p:nvSpPr>
          <p:cNvPr id="4" name="Footer Placeholder 3">
            <a:extLst>
              <a:ext uri="{FF2B5EF4-FFF2-40B4-BE49-F238E27FC236}">
                <a16:creationId xmlns:a16="http://schemas.microsoft.com/office/drawing/2014/main" id="{7DBE2903-9A35-D9E0-55BF-6DFB7DA85BF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627E0D9-BDBA-2D27-3438-D5FFB7678F61}"/>
              </a:ext>
            </a:extLst>
          </p:cNvPr>
          <p:cNvSpPr>
            <a:spLocks noGrp="1"/>
          </p:cNvSpPr>
          <p:nvPr>
            <p:ph type="sldNum" sz="quarter" idx="12"/>
          </p:nvPr>
        </p:nvSpPr>
        <p:spPr/>
        <p:txBody>
          <a:bodyPr/>
          <a:lstStyle/>
          <a:p>
            <a:fld id="{B11AD109-C381-4E91-9F5E-CC6D825E8BCE}" type="slidenum">
              <a:rPr lang="en-US" smtClean="0"/>
              <a:t>‹#›</a:t>
            </a:fld>
            <a:endParaRPr lang="en-US"/>
          </a:p>
        </p:txBody>
      </p:sp>
    </p:spTree>
    <p:extLst>
      <p:ext uri="{BB962C8B-B14F-4D97-AF65-F5344CB8AC3E}">
        <p14:creationId xmlns:p14="http://schemas.microsoft.com/office/powerpoint/2010/main" val="97922667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8D108A8-6D69-176F-928F-6C6810EDC93D}"/>
              </a:ext>
            </a:extLst>
          </p:cNvPr>
          <p:cNvSpPr>
            <a:spLocks noGrp="1"/>
          </p:cNvSpPr>
          <p:nvPr>
            <p:ph type="dt" sz="half" idx="10"/>
          </p:nvPr>
        </p:nvSpPr>
        <p:spPr/>
        <p:txBody>
          <a:bodyPr/>
          <a:lstStyle/>
          <a:p>
            <a:fld id="{52651993-E41F-4A8B-B910-8E9C96B75842}" type="datetimeFigureOut">
              <a:rPr lang="en-US" smtClean="0"/>
              <a:t>5/18/2023</a:t>
            </a:fld>
            <a:endParaRPr lang="en-US"/>
          </a:p>
        </p:txBody>
      </p:sp>
      <p:sp>
        <p:nvSpPr>
          <p:cNvPr id="3" name="Footer Placeholder 2">
            <a:extLst>
              <a:ext uri="{FF2B5EF4-FFF2-40B4-BE49-F238E27FC236}">
                <a16:creationId xmlns:a16="http://schemas.microsoft.com/office/drawing/2014/main" id="{7E7046E6-500D-BED5-3D63-4832E82B955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42533D3-0CE5-CAB0-D31B-08D7F01F1FB2}"/>
              </a:ext>
            </a:extLst>
          </p:cNvPr>
          <p:cNvSpPr>
            <a:spLocks noGrp="1"/>
          </p:cNvSpPr>
          <p:nvPr>
            <p:ph type="sldNum" sz="quarter" idx="12"/>
          </p:nvPr>
        </p:nvSpPr>
        <p:spPr/>
        <p:txBody>
          <a:bodyPr/>
          <a:lstStyle/>
          <a:p>
            <a:fld id="{B11AD109-C381-4E91-9F5E-CC6D825E8BCE}" type="slidenum">
              <a:rPr lang="en-US" smtClean="0"/>
              <a:t>‹#›</a:t>
            </a:fld>
            <a:endParaRPr lang="en-US"/>
          </a:p>
        </p:txBody>
      </p:sp>
    </p:spTree>
    <p:extLst>
      <p:ext uri="{BB962C8B-B14F-4D97-AF65-F5344CB8AC3E}">
        <p14:creationId xmlns:p14="http://schemas.microsoft.com/office/powerpoint/2010/main" val="155378801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F0C8C7-76D8-9EAE-4452-EE37D3101F1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D25C1DB-1E5B-792C-0019-FBFD40F7178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64E91AD-F4B7-DCAD-E35E-C4A97719D61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223491F-850C-7769-6A58-03E912C61C01}"/>
              </a:ext>
            </a:extLst>
          </p:cNvPr>
          <p:cNvSpPr>
            <a:spLocks noGrp="1"/>
          </p:cNvSpPr>
          <p:nvPr>
            <p:ph type="dt" sz="half" idx="10"/>
          </p:nvPr>
        </p:nvSpPr>
        <p:spPr/>
        <p:txBody>
          <a:bodyPr/>
          <a:lstStyle/>
          <a:p>
            <a:fld id="{52651993-E41F-4A8B-B910-8E9C96B75842}" type="datetimeFigureOut">
              <a:rPr lang="en-US" smtClean="0"/>
              <a:t>5/18/2023</a:t>
            </a:fld>
            <a:endParaRPr lang="en-US"/>
          </a:p>
        </p:txBody>
      </p:sp>
      <p:sp>
        <p:nvSpPr>
          <p:cNvPr id="6" name="Footer Placeholder 5">
            <a:extLst>
              <a:ext uri="{FF2B5EF4-FFF2-40B4-BE49-F238E27FC236}">
                <a16:creationId xmlns:a16="http://schemas.microsoft.com/office/drawing/2014/main" id="{EC55FDCD-0C33-2090-371E-5BC1E113709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BF5568A-49EE-5FF0-FDEB-EDC42130EE7E}"/>
              </a:ext>
            </a:extLst>
          </p:cNvPr>
          <p:cNvSpPr>
            <a:spLocks noGrp="1"/>
          </p:cNvSpPr>
          <p:nvPr>
            <p:ph type="sldNum" sz="quarter" idx="12"/>
          </p:nvPr>
        </p:nvSpPr>
        <p:spPr/>
        <p:txBody>
          <a:bodyPr/>
          <a:lstStyle/>
          <a:p>
            <a:fld id="{B11AD109-C381-4E91-9F5E-CC6D825E8BCE}" type="slidenum">
              <a:rPr lang="en-US" smtClean="0"/>
              <a:t>‹#›</a:t>
            </a:fld>
            <a:endParaRPr lang="en-US"/>
          </a:p>
        </p:txBody>
      </p:sp>
    </p:spTree>
    <p:extLst>
      <p:ext uri="{BB962C8B-B14F-4D97-AF65-F5344CB8AC3E}">
        <p14:creationId xmlns:p14="http://schemas.microsoft.com/office/powerpoint/2010/main" val="38382849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2651993-E41F-4A8B-B910-8E9C96B75842}" type="datetimeFigureOut">
              <a:rPr lang="en-US" smtClean="0"/>
              <a:t>5/18/2023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1AD109-C381-4E91-9F5E-CC6D825E8BCE}" type="slidenum">
              <a:rPr lang="en-US" smtClean="0"/>
              <a:t>‹#›</a:t>
            </a:fld>
            <a:endParaRPr lang="en-US"/>
          </a:p>
        </p:txBody>
      </p:sp>
    </p:spTree>
    <p:extLst>
      <p:ext uri="{BB962C8B-B14F-4D97-AF65-F5344CB8AC3E}">
        <p14:creationId xmlns:p14="http://schemas.microsoft.com/office/powerpoint/2010/main" val="205578401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48D05A-541D-2398-BA67-5964CD11384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388A583-3021-4E65-E285-0408DFCB068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C38B701-63F2-185B-BAC9-8A4D868335C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D235416-4359-AAE6-EE2A-4BA42CE6F7ED}"/>
              </a:ext>
            </a:extLst>
          </p:cNvPr>
          <p:cNvSpPr>
            <a:spLocks noGrp="1"/>
          </p:cNvSpPr>
          <p:nvPr>
            <p:ph type="dt" sz="half" idx="10"/>
          </p:nvPr>
        </p:nvSpPr>
        <p:spPr/>
        <p:txBody>
          <a:bodyPr/>
          <a:lstStyle/>
          <a:p>
            <a:fld id="{52651993-E41F-4A8B-B910-8E9C96B75842}" type="datetimeFigureOut">
              <a:rPr lang="en-US" smtClean="0"/>
              <a:t>5/18/2023</a:t>
            </a:fld>
            <a:endParaRPr lang="en-US"/>
          </a:p>
        </p:txBody>
      </p:sp>
      <p:sp>
        <p:nvSpPr>
          <p:cNvPr id="6" name="Footer Placeholder 5">
            <a:extLst>
              <a:ext uri="{FF2B5EF4-FFF2-40B4-BE49-F238E27FC236}">
                <a16:creationId xmlns:a16="http://schemas.microsoft.com/office/drawing/2014/main" id="{4AAA557A-EAFB-C552-3D2A-C7FEDF8E598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79BBA11-9D7D-786D-AF46-0F9C4ED36DA0}"/>
              </a:ext>
            </a:extLst>
          </p:cNvPr>
          <p:cNvSpPr>
            <a:spLocks noGrp="1"/>
          </p:cNvSpPr>
          <p:nvPr>
            <p:ph type="sldNum" sz="quarter" idx="12"/>
          </p:nvPr>
        </p:nvSpPr>
        <p:spPr/>
        <p:txBody>
          <a:bodyPr/>
          <a:lstStyle/>
          <a:p>
            <a:fld id="{B11AD109-C381-4E91-9F5E-CC6D825E8BCE}" type="slidenum">
              <a:rPr lang="en-US" smtClean="0"/>
              <a:t>‹#›</a:t>
            </a:fld>
            <a:endParaRPr lang="en-US"/>
          </a:p>
        </p:txBody>
      </p:sp>
    </p:spTree>
    <p:extLst>
      <p:ext uri="{BB962C8B-B14F-4D97-AF65-F5344CB8AC3E}">
        <p14:creationId xmlns:p14="http://schemas.microsoft.com/office/powerpoint/2010/main" val="953723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567F82-3023-F767-DB95-8CD51026048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C10CD54-467D-28AE-78BF-EA5538FD313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97F2807-DFD6-76E9-0D08-49A6694CD9BE}"/>
              </a:ext>
            </a:extLst>
          </p:cNvPr>
          <p:cNvSpPr>
            <a:spLocks noGrp="1"/>
          </p:cNvSpPr>
          <p:nvPr>
            <p:ph type="dt" sz="half" idx="10"/>
          </p:nvPr>
        </p:nvSpPr>
        <p:spPr/>
        <p:txBody>
          <a:bodyPr/>
          <a:lstStyle/>
          <a:p>
            <a:fld id="{52651993-E41F-4A8B-B910-8E9C96B75842}" type="datetimeFigureOut">
              <a:rPr lang="en-US" smtClean="0"/>
              <a:t>5/18/2023</a:t>
            </a:fld>
            <a:endParaRPr lang="en-US"/>
          </a:p>
        </p:txBody>
      </p:sp>
      <p:sp>
        <p:nvSpPr>
          <p:cNvPr id="5" name="Footer Placeholder 4">
            <a:extLst>
              <a:ext uri="{FF2B5EF4-FFF2-40B4-BE49-F238E27FC236}">
                <a16:creationId xmlns:a16="http://schemas.microsoft.com/office/drawing/2014/main" id="{7FC8DFED-8C01-66C2-BF96-E665C2996F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87850DE-97C0-86F1-3C27-6795E080081D}"/>
              </a:ext>
            </a:extLst>
          </p:cNvPr>
          <p:cNvSpPr>
            <a:spLocks noGrp="1"/>
          </p:cNvSpPr>
          <p:nvPr>
            <p:ph type="sldNum" sz="quarter" idx="12"/>
          </p:nvPr>
        </p:nvSpPr>
        <p:spPr/>
        <p:txBody>
          <a:bodyPr/>
          <a:lstStyle/>
          <a:p>
            <a:fld id="{B11AD109-C381-4E91-9F5E-CC6D825E8BCE}" type="slidenum">
              <a:rPr lang="en-US" smtClean="0"/>
              <a:t>‹#›</a:t>
            </a:fld>
            <a:endParaRPr lang="en-US"/>
          </a:p>
        </p:txBody>
      </p:sp>
    </p:spTree>
    <p:extLst>
      <p:ext uri="{BB962C8B-B14F-4D97-AF65-F5344CB8AC3E}">
        <p14:creationId xmlns:p14="http://schemas.microsoft.com/office/powerpoint/2010/main" val="272505074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36D407B-6342-DB86-4015-254AA5D0CD1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B872864-9D7E-DD3F-A64A-D41A1BF77F4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F1DAF36-88E0-DFF4-6B6E-FFBAA5078382}"/>
              </a:ext>
            </a:extLst>
          </p:cNvPr>
          <p:cNvSpPr>
            <a:spLocks noGrp="1"/>
          </p:cNvSpPr>
          <p:nvPr>
            <p:ph type="dt" sz="half" idx="10"/>
          </p:nvPr>
        </p:nvSpPr>
        <p:spPr/>
        <p:txBody>
          <a:bodyPr/>
          <a:lstStyle/>
          <a:p>
            <a:fld id="{52651993-E41F-4A8B-B910-8E9C96B75842}" type="datetimeFigureOut">
              <a:rPr lang="en-US" smtClean="0"/>
              <a:t>5/18/2023</a:t>
            </a:fld>
            <a:endParaRPr lang="en-US"/>
          </a:p>
        </p:txBody>
      </p:sp>
      <p:sp>
        <p:nvSpPr>
          <p:cNvPr id="5" name="Footer Placeholder 4">
            <a:extLst>
              <a:ext uri="{FF2B5EF4-FFF2-40B4-BE49-F238E27FC236}">
                <a16:creationId xmlns:a16="http://schemas.microsoft.com/office/drawing/2014/main" id="{94DCD088-5C74-426C-2AF3-3B26FC2D21E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E807D75-0029-876B-A7E4-2265CAC9BF79}"/>
              </a:ext>
            </a:extLst>
          </p:cNvPr>
          <p:cNvSpPr>
            <a:spLocks noGrp="1"/>
          </p:cNvSpPr>
          <p:nvPr>
            <p:ph type="sldNum" sz="quarter" idx="12"/>
          </p:nvPr>
        </p:nvSpPr>
        <p:spPr/>
        <p:txBody>
          <a:bodyPr/>
          <a:lstStyle/>
          <a:p>
            <a:fld id="{B11AD109-C381-4E91-9F5E-CC6D825E8BCE}" type="slidenum">
              <a:rPr lang="en-US" smtClean="0"/>
              <a:t>‹#›</a:t>
            </a:fld>
            <a:endParaRPr lang="en-US"/>
          </a:p>
        </p:txBody>
      </p:sp>
    </p:spTree>
    <p:extLst>
      <p:ext uri="{BB962C8B-B14F-4D97-AF65-F5344CB8AC3E}">
        <p14:creationId xmlns:p14="http://schemas.microsoft.com/office/powerpoint/2010/main" val="10773009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2651993-E41F-4A8B-B910-8E9C96B75842}" type="datetimeFigureOut">
              <a:rPr lang="en-US" smtClean="0"/>
              <a:t>5/18/2023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1AD109-C381-4E91-9F5E-CC6D825E8BCE}" type="slidenum">
              <a:rPr lang="en-US" smtClean="0"/>
              <a:t>‹#›</a:t>
            </a:fld>
            <a:endParaRPr lang="en-US"/>
          </a:p>
        </p:txBody>
      </p:sp>
    </p:spTree>
    <p:extLst>
      <p:ext uri="{BB962C8B-B14F-4D97-AF65-F5344CB8AC3E}">
        <p14:creationId xmlns:p14="http://schemas.microsoft.com/office/powerpoint/2010/main" val="6655864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2651993-E41F-4A8B-B910-8E9C96B75842}" type="datetimeFigureOut">
              <a:rPr lang="en-US" smtClean="0"/>
              <a:t>5/18/2023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11AD109-C381-4E91-9F5E-CC6D825E8BCE}" type="slidenum">
              <a:rPr lang="en-US" smtClean="0"/>
              <a:t>‹#›</a:t>
            </a:fld>
            <a:endParaRPr lang="en-US"/>
          </a:p>
        </p:txBody>
      </p:sp>
    </p:spTree>
    <p:extLst>
      <p:ext uri="{BB962C8B-B14F-4D97-AF65-F5344CB8AC3E}">
        <p14:creationId xmlns:p14="http://schemas.microsoft.com/office/powerpoint/2010/main" val="17460847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2651993-E41F-4A8B-B910-8E9C96B75842}" type="datetimeFigureOut">
              <a:rPr lang="en-US" smtClean="0"/>
              <a:t>5/18/2023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11AD109-C381-4E91-9F5E-CC6D825E8BCE}" type="slidenum">
              <a:rPr lang="en-US" smtClean="0"/>
              <a:t>‹#›</a:t>
            </a:fld>
            <a:endParaRPr lang="en-US"/>
          </a:p>
        </p:txBody>
      </p:sp>
    </p:spTree>
    <p:extLst>
      <p:ext uri="{BB962C8B-B14F-4D97-AF65-F5344CB8AC3E}">
        <p14:creationId xmlns:p14="http://schemas.microsoft.com/office/powerpoint/2010/main" val="37972738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2651993-E41F-4A8B-B910-8E9C96B75842}" type="datetimeFigureOut">
              <a:rPr lang="en-US" smtClean="0"/>
              <a:t>5/18/2023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11AD109-C381-4E91-9F5E-CC6D825E8BCE}" type="slidenum">
              <a:rPr lang="en-US" smtClean="0"/>
              <a:t>‹#›</a:t>
            </a:fld>
            <a:endParaRPr lang="en-US"/>
          </a:p>
        </p:txBody>
      </p:sp>
    </p:spTree>
    <p:extLst>
      <p:ext uri="{BB962C8B-B14F-4D97-AF65-F5344CB8AC3E}">
        <p14:creationId xmlns:p14="http://schemas.microsoft.com/office/powerpoint/2010/main" val="24688319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2651993-E41F-4A8B-B910-8E9C96B75842}" type="datetimeFigureOut">
              <a:rPr lang="en-US" smtClean="0"/>
              <a:t>5/18/2023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11AD109-C381-4E91-9F5E-CC6D825E8BCE}" type="slidenum">
              <a:rPr lang="en-US" smtClean="0"/>
              <a:t>‹#›</a:t>
            </a:fld>
            <a:endParaRPr lang="en-US"/>
          </a:p>
        </p:txBody>
      </p:sp>
    </p:spTree>
    <p:extLst>
      <p:ext uri="{BB962C8B-B14F-4D97-AF65-F5344CB8AC3E}">
        <p14:creationId xmlns:p14="http://schemas.microsoft.com/office/powerpoint/2010/main" val="7141422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2651993-E41F-4A8B-B910-8E9C96B75842}" type="datetimeFigureOut">
              <a:rPr lang="en-US" smtClean="0"/>
              <a:t>5/18/2023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11AD109-C381-4E91-9F5E-CC6D825E8BCE}" type="slidenum">
              <a:rPr lang="en-US" smtClean="0"/>
              <a:t>‹#›</a:t>
            </a:fld>
            <a:endParaRPr lang="en-US"/>
          </a:p>
        </p:txBody>
      </p:sp>
    </p:spTree>
    <p:extLst>
      <p:ext uri="{BB962C8B-B14F-4D97-AF65-F5344CB8AC3E}">
        <p14:creationId xmlns:p14="http://schemas.microsoft.com/office/powerpoint/2010/main" val="39788917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2651993-E41F-4A8B-B910-8E9C96B75842}" type="datetimeFigureOut">
              <a:rPr lang="en-US" smtClean="0"/>
              <a:t>5/18/2023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11AD109-C381-4E91-9F5E-CC6D825E8BCE}" type="slidenum">
              <a:rPr lang="en-US" smtClean="0"/>
              <a:t>‹#›</a:t>
            </a:fld>
            <a:endParaRPr lang="en-US"/>
          </a:p>
        </p:txBody>
      </p:sp>
    </p:spTree>
    <p:extLst>
      <p:ext uri="{BB962C8B-B14F-4D97-AF65-F5344CB8AC3E}">
        <p14:creationId xmlns:p14="http://schemas.microsoft.com/office/powerpoint/2010/main" val="12755171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lumMod val="90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2651993-E41F-4A8B-B910-8E9C96B75842}" type="datetimeFigureOut">
              <a:rPr lang="en-US" smtClean="0"/>
              <a:t>5/18/2023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11AD109-C381-4E91-9F5E-CC6D825E8BCE}" type="slidenum">
              <a:rPr lang="en-US" smtClean="0"/>
              <a:t>‹#›</a:t>
            </a:fld>
            <a:endParaRPr lang="en-US"/>
          </a:p>
        </p:txBody>
      </p:sp>
    </p:spTree>
    <p:extLst>
      <p:ext uri="{BB962C8B-B14F-4D97-AF65-F5344CB8AC3E}">
        <p14:creationId xmlns:p14="http://schemas.microsoft.com/office/powerpoint/2010/main" val="2436652843"/>
      </p:ext>
    </p:extLst>
  </p:cSld>
  <p:clrMap bg1="lt1" tx1="dk1" bg2="lt2" tx2="dk2" accent1="accent1" accent2="accent2" accent3="accent3" accent4="accent4" accent5="accent5" accent6="accent6" hlink="hlink" folHlink="folHlink"/>
  <p:sldLayoutIdLst>
    <p:sldLayoutId id="2147483732" r:id="rId1"/>
    <p:sldLayoutId id="2147483733" r:id="rId2"/>
    <p:sldLayoutId id="2147483734" r:id="rId3"/>
    <p:sldLayoutId id="2147483735" r:id="rId4"/>
    <p:sldLayoutId id="2147483736" r:id="rId5"/>
    <p:sldLayoutId id="2147483737" r:id="rId6"/>
    <p:sldLayoutId id="2147483738" r:id="rId7"/>
    <p:sldLayoutId id="2147483739" r:id="rId8"/>
    <p:sldLayoutId id="2147483740" r:id="rId9"/>
    <p:sldLayoutId id="2147483741" r:id="rId10"/>
    <p:sldLayoutId id="2147483742"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2">
            <a:lumMod val="90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0F20650-D5C2-BF10-CC17-B7F3ACEE0CC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9FAE153-98F8-286E-1C42-0DD79C03669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C081720-A515-F94D-0B9C-BA9A0C4C37F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2651993-E41F-4A8B-B910-8E9C96B75842}" type="datetimeFigureOut">
              <a:rPr lang="en-US" smtClean="0"/>
              <a:t>5/18/2023</a:t>
            </a:fld>
            <a:endParaRPr lang="en-US"/>
          </a:p>
        </p:txBody>
      </p:sp>
      <p:sp>
        <p:nvSpPr>
          <p:cNvPr id="5" name="Footer Placeholder 4">
            <a:extLst>
              <a:ext uri="{FF2B5EF4-FFF2-40B4-BE49-F238E27FC236}">
                <a16:creationId xmlns:a16="http://schemas.microsoft.com/office/drawing/2014/main" id="{9473FDC6-2389-7128-DEC6-9DE5164AAC7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D4A9794-7154-9875-0140-583CCAAB8C8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11AD109-C381-4E91-9F5E-CC6D825E8BCE}" type="slidenum">
              <a:rPr lang="en-US" smtClean="0"/>
              <a:t>‹#›</a:t>
            </a:fld>
            <a:endParaRPr lang="en-US"/>
          </a:p>
        </p:txBody>
      </p:sp>
    </p:spTree>
    <p:extLst>
      <p:ext uri="{BB962C8B-B14F-4D97-AF65-F5344CB8AC3E}">
        <p14:creationId xmlns:p14="http://schemas.microsoft.com/office/powerpoint/2010/main" val="868452073"/>
      </p:ext>
    </p:extLst>
  </p:cSld>
  <p:clrMap bg1="lt1" tx1="dk1" bg2="lt2" tx2="dk2" accent1="accent1" accent2="accent2" accent3="accent3" accent4="accent4" accent5="accent5" accent6="accent6" hlink="hlink" folHlink="folHlink"/>
  <p:sldLayoutIdLst>
    <p:sldLayoutId id="2147483744" r:id="rId1"/>
    <p:sldLayoutId id="2147483745" r:id="rId2"/>
    <p:sldLayoutId id="2147483746" r:id="rId3"/>
    <p:sldLayoutId id="2147483747" r:id="rId4"/>
    <p:sldLayoutId id="2147483748" r:id="rId5"/>
    <p:sldLayoutId id="2147483749" r:id="rId6"/>
    <p:sldLayoutId id="2147483750" r:id="rId7"/>
    <p:sldLayoutId id="2147483751" r:id="rId8"/>
    <p:sldLayoutId id="2147483752" r:id="rId9"/>
    <p:sldLayoutId id="2147483753" r:id="rId10"/>
    <p:sldLayoutId id="2147483754"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jpg"/></Relationships>
</file>

<file path=ppt/slides/_rels/slide1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8" Type="http://schemas.openxmlformats.org/officeDocument/2006/relationships/customXml" Target="../ink/ink2.xml"/><Relationship Id="rId3" Type="http://schemas.openxmlformats.org/officeDocument/2006/relationships/image" Target="../media/image9.png"/><Relationship Id="rId7" Type="http://schemas.openxmlformats.org/officeDocument/2006/relationships/image" Target="../media/image11.png"/><Relationship Id="rId2" Type="http://schemas.openxmlformats.org/officeDocument/2006/relationships/image" Target="../media/image8.png"/><Relationship Id="rId1" Type="http://schemas.openxmlformats.org/officeDocument/2006/relationships/slideLayout" Target="../slideLayouts/slideLayout12.xml"/><Relationship Id="rId6" Type="http://schemas.openxmlformats.org/officeDocument/2006/relationships/image" Target="../media/image60.png"/><Relationship Id="rId5" Type="http://schemas.openxmlformats.org/officeDocument/2006/relationships/customXml" Target="../ink/ink1.xml"/><Relationship Id="rId10" Type="http://schemas.openxmlformats.org/officeDocument/2006/relationships/image" Target="../media/image12.png"/><Relationship Id="rId4" Type="http://schemas.openxmlformats.org/officeDocument/2006/relationships/image" Target="../media/image10.png"/><Relationship Id="rId9" Type="http://schemas.openxmlformats.org/officeDocument/2006/relationships/image" Target="../media/image80.png"/></Relationships>
</file>

<file path=ppt/slides/_rels/slide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image" Target="../media/image16.svg"/></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 font, symbol, graphics&#10;&#10;Description automatically generated">
            <a:extLst>
              <a:ext uri="{FF2B5EF4-FFF2-40B4-BE49-F238E27FC236}">
                <a16:creationId xmlns:a16="http://schemas.microsoft.com/office/drawing/2014/main" id="{C2420CCA-05BF-2005-B7FD-7701D35A68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9775" y="5437239"/>
            <a:ext cx="1283110" cy="1283110"/>
          </a:xfrm>
          <a:prstGeom prst="rect">
            <a:avLst/>
          </a:prstGeom>
          <a:ln>
            <a:solidFill>
              <a:schemeClr val="tx1"/>
            </a:solidFill>
          </a:ln>
        </p:spPr>
      </p:pic>
      <p:pic>
        <p:nvPicPr>
          <p:cNvPr id="5" name="Picture 4" descr="A close-up of a logo&#10;&#10;Description automatically generated with low confidence">
            <a:extLst>
              <a:ext uri="{FF2B5EF4-FFF2-40B4-BE49-F238E27FC236}">
                <a16:creationId xmlns:a16="http://schemas.microsoft.com/office/drawing/2014/main" id="{DC280788-5C36-1F7B-4521-8D15269580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3834" y="5936753"/>
            <a:ext cx="2319907" cy="783596"/>
          </a:xfrm>
          <a:prstGeom prst="rect">
            <a:avLst/>
          </a:prstGeom>
          <a:ln>
            <a:solidFill>
              <a:schemeClr val="tx1"/>
            </a:solidFill>
          </a:ln>
        </p:spPr>
      </p:pic>
      <p:pic>
        <p:nvPicPr>
          <p:cNvPr id="7" name="Picture 6" descr="A tornado in the sky">
            <a:extLst>
              <a:ext uri="{FF2B5EF4-FFF2-40B4-BE49-F238E27FC236}">
                <a16:creationId xmlns:a16="http://schemas.microsoft.com/office/drawing/2014/main" id="{DF846859-F27A-8EB0-0C5C-C4FE4B3688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71520" y="2603765"/>
            <a:ext cx="5955988" cy="3628791"/>
          </a:xfrm>
          <a:prstGeom prst="rect">
            <a:avLst/>
          </a:prstGeom>
          <a:ln w="12700">
            <a:solidFill>
              <a:schemeClr val="tx1"/>
            </a:solidFill>
          </a:ln>
          <a:effectLst>
            <a:outerShdw blurRad="50800" dist="38100" dir="2700000" sx="105000" sy="105000" algn="tl" rotWithShape="0">
              <a:prstClr val="black">
                <a:alpha val="40000"/>
              </a:prstClr>
            </a:outerShdw>
          </a:effectLst>
        </p:spPr>
      </p:pic>
      <p:sp>
        <p:nvSpPr>
          <p:cNvPr id="8" name="TextBox 7">
            <a:extLst>
              <a:ext uri="{FF2B5EF4-FFF2-40B4-BE49-F238E27FC236}">
                <a16:creationId xmlns:a16="http://schemas.microsoft.com/office/drawing/2014/main" id="{3FEE494F-3F8A-0ED4-5C2A-565FD1ACC9C6}"/>
              </a:ext>
            </a:extLst>
          </p:cNvPr>
          <p:cNvSpPr txBox="1"/>
          <p:nvPr/>
        </p:nvSpPr>
        <p:spPr>
          <a:xfrm>
            <a:off x="538350" y="2685646"/>
            <a:ext cx="4508089" cy="1938992"/>
          </a:xfrm>
          <a:prstGeom prst="rect">
            <a:avLst/>
          </a:prstGeom>
          <a:noFill/>
        </p:spPr>
        <p:txBody>
          <a:bodyPr wrap="square" rtlCol="0">
            <a:spAutoFit/>
          </a:bodyPr>
          <a:lstStyle/>
          <a:p>
            <a:r>
              <a:rPr lang="en-US" sz="3600" b="1" dirty="0"/>
              <a:t>Presented by:</a:t>
            </a:r>
          </a:p>
          <a:p>
            <a:pPr marL="285750" indent="-285750">
              <a:buFont typeface="Arial" panose="020B0604020202020204" pitchFamily="34" charset="0"/>
              <a:buChar char="•"/>
            </a:pPr>
            <a:r>
              <a:rPr lang="en-US" sz="2800" dirty="0"/>
              <a:t>Matthew Baskette</a:t>
            </a:r>
          </a:p>
          <a:p>
            <a:pPr marL="285750" indent="-285750">
              <a:buFont typeface="Arial" panose="020B0604020202020204" pitchFamily="34" charset="0"/>
              <a:buChar char="•"/>
            </a:pPr>
            <a:r>
              <a:rPr lang="en-US" sz="2800" dirty="0"/>
              <a:t>Amie Costello</a:t>
            </a:r>
          </a:p>
          <a:p>
            <a:pPr marL="285750" indent="-285750">
              <a:buFont typeface="Arial" panose="020B0604020202020204" pitchFamily="34" charset="0"/>
              <a:buChar char="•"/>
            </a:pPr>
            <a:r>
              <a:rPr lang="en-US" sz="2800" dirty="0"/>
              <a:t>Merabu Nagwandala</a:t>
            </a:r>
          </a:p>
        </p:txBody>
      </p:sp>
      <p:sp>
        <p:nvSpPr>
          <p:cNvPr id="9" name="TextBox 8">
            <a:extLst>
              <a:ext uri="{FF2B5EF4-FFF2-40B4-BE49-F238E27FC236}">
                <a16:creationId xmlns:a16="http://schemas.microsoft.com/office/drawing/2014/main" id="{AD1201E4-C1BC-FE3B-EAC7-3240E57441F0}"/>
              </a:ext>
            </a:extLst>
          </p:cNvPr>
          <p:cNvSpPr txBox="1"/>
          <p:nvPr/>
        </p:nvSpPr>
        <p:spPr>
          <a:xfrm>
            <a:off x="159775" y="270941"/>
            <a:ext cx="11688096" cy="1754326"/>
          </a:xfrm>
          <a:prstGeom prst="rect">
            <a:avLst/>
          </a:prstGeom>
          <a:gradFill>
            <a:gsLst>
              <a:gs pos="0">
                <a:schemeClr val="accent4">
                  <a:lumMod val="5000"/>
                  <a:lumOff val="9500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gradFill>
          <a:ln w="19050">
            <a:solidFill>
              <a:schemeClr val="bg2">
                <a:lumMod val="10000"/>
              </a:schemeClr>
            </a:solidFill>
          </a:ln>
        </p:spPr>
        <p:txBody>
          <a:bodyPr wrap="square" rtlCol="0">
            <a:spAutoFit/>
          </a:bodyPr>
          <a:lstStyle/>
          <a:p>
            <a:pPr algn="ctr"/>
            <a:r>
              <a:rPr lang="en-US" sz="5400" b="1" dirty="0"/>
              <a:t>Predicting Injuries Based on Tornadic Magnitude</a:t>
            </a:r>
          </a:p>
        </p:txBody>
      </p:sp>
    </p:spTree>
    <p:extLst>
      <p:ext uri="{BB962C8B-B14F-4D97-AF65-F5344CB8AC3E}">
        <p14:creationId xmlns:p14="http://schemas.microsoft.com/office/powerpoint/2010/main" val="40376004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4BC4228-3442-7963-CB1F-D81B471D7421}"/>
              </a:ext>
            </a:extLst>
          </p:cNvPr>
          <p:cNvSpPr txBox="1"/>
          <p:nvPr/>
        </p:nvSpPr>
        <p:spPr>
          <a:xfrm>
            <a:off x="6636774" y="4263101"/>
            <a:ext cx="5053781" cy="1938992"/>
          </a:xfrm>
          <a:prstGeom prst="rect">
            <a:avLst/>
          </a:prstGeo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a:ln w="9525">
            <a:solidFill>
              <a:schemeClr val="tx1"/>
            </a:solidFill>
          </a:ln>
        </p:spPr>
        <p:txBody>
          <a:bodyPr wrap="square" rtlCol="0">
            <a:spAutoFit/>
          </a:bodyPr>
          <a:lstStyle/>
          <a:p>
            <a:r>
              <a:rPr lang="en-US" sz="2400" b="0" i="0" dirty="0">
                <a:solidFill>
                  <a:srgbClr val="1D1C1D"/>
                </a:solidFill>
                <a:effectLst/>
                <a:latin typeface="Calibri" panose="020F0502020204030204" pitchFamily="34" charset="0"/>
                <a:ea typeface="Calibri" panose="020F0502020204030204" pitchFamily="34" charset="0"/>
                <a:cs typeface="Calibri" panose="020F0502020204030204" pitchFamily="34" charset="0"/>
              </a:rPr>
              <a:t>“The core advantage of data is that it tells you something about the world that you didn’t know before” </a:t>
            </a:r>
          </a:p>
          <a:p>
            <a:r>
              <a:rPr lang="en-US" sz="2400" b="0" i="0" dirty="0">
                <a:solidFill>
                  <a:srgbClr val="1D1C1D"/>
                </a:solidFill>
                <a:effectLst/>
                <a:latin typeface="Calibri" panose="020F0502020204030204" pitchFamily="34" charset="0"/>
                <a:ea typeface="Calibri" panose="020F0502020204030204" pitchFamily="34" charset="0"/>
                <a:cs typeface="Calibri" panose="020F0502020204030204" pitchFamily="34" charset="0"/>
              </a:rPr>
              <a:t>—Hilary Mason, data scientist and founder, Fast Forward Labs.</a:t>
            </a:r>
            <a:endParaRPr lang="en-US" sz="2400" dirty="0">
              <a:latin typeface="Calibri" panose="020F0502020204030204" pitchFamily="34" charset="0"/>
              <a:ea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CAD62DE7-2CB9-5023-CEB3-1D3289B10BDF}"/>
              </a:ext>
            </a:extLst>
          </p:cNvPr>
          <p:cNvSpPr txBox="1"/>
          <p:nvPr/>
        </p:nvSpPr>
        <p:spPr>
          <a:xfrm>
            <a:off x="206478" y="304799"/>
            <a:ext cx="6312309" cy="1200329"/>
          </a:xfrm>
          <a:prstGeom prst="rect">
            <a:avLst/>
          </a:prstGeom>
          <a:gradFill>
            <a:gsLst>
              <a:gs pos="0">
                <a:schemeClr val="accent4">
                  <a:lumMod val="5000"/>
                  <a:lumOff val="9500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gradFill>
          <a:ln w="19050">
            <a:solidFill>
              <a:schemeClr val="tx1"/>
            </a:solidFill>
          </a:ln>
        </p:spPr>
        <p:txBody>
          <a:bodyPr wrap="square" rtlCol="0">
            <a:spAutoFit/>
          </a:bodyPr>
          <a:lstStyle/>
          <a:p>
            <a:r>
              <a:rPr lang="en-US" sz="7200" b="1" dirty="0"/>
              <a:t>In conclusion …</a:t>
            </a:r>
          </a:p>
        </p:txBody>
      </p:sp>
      <p:pic>
        <p:nvPicPr>
          <p:cNvPr id="6" name="Picture 5" descr="A magnifying glass over a graph">
            <a:extLst>
              <a:ext uri="{FF2B5EF4-FFF2-40B4-BE49-F238E27FC236}">
                <a16:creationId xmlns:a16="http://schemas.microsoft.com/office/drawing/2014/main" id="{8D9F53F7-2CED-8F8B-D5E9-C5CE92495B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16546" y="765276"/>
            <a:ext cx="3211760" cy="2026763"/>
          </a:xfrm>
          <a:prstGeom prst="rect">
            <a:avLst/>
          </a:prstGeom>
          <a:effectLst>
            <a:outerShdw blurRad="50800" dist="38100" dir="2700000" sx="110000" sy="110000" algn="tl" rotWithShape="0">
              <a:prstClr val="black">
                <a:alpha val="50000"/>
              </a:prstClr>
            </a:outerShdw>
          </a:effectLst>
        </p:spPr>
      </p:pic>
      <p:sp>
        <p:nvSpPr>
          <p:cNvPr id="8" name="TextBox 7">
            <a:extLst>
              <a:ext uri="{FF2B5EF4-FFF2-40B4-BE49-F238E27FC236}">
                <a16:creationId xmlns:a16="http://schemas.microsoft.com/office/drawing/2014/main" id="{F8252FC0-9942-7029-895D-4E6D7057DC6C}"/>
              </a:ext>
            </a:extLst>
          </p:cNvPr>
          <p:cNvSpPr txBox="1"/>
          <p:nvPr/>
        </p:nvSpPr>
        <p:spPr>
          <a:xfrm>
            <a:off x="206478" y="1778657"/>
            <a:ext cx="6312309" cy="2677656"/>
          </a:xfrm>
          <a:prstGeom prst="rect">
            <a:avLst/>
          </a:prstGeom>
          <a:noFill/>
        </p:spPr>
        <p:txBody>
          <a:bodyPr wrap="square" rtlCol="0">
            <a:spAutoFit/>
          </a:bodyPr>
          <a:lstStyle/>
          <a:p>
            <a:r>
              <a:rPr lang="en-US" sz="2400" dirty="0"/>
              <a:t>The initial purpose of our project was to try and predict the amount of Injuries that would occur from a future tornado. Through trial and error we found that to be as unpredictable as Tornados are themselves. Even though our purpose was not accomplished we did discover some things we didn’t know before.</a:t>
            </a:r>
          </a:p>
        </p:txBody>
      </p:sp>
    </p:spTree>
    <p:extLst>
      <p:ext uri="{BB962C8B-B14F-4D97-AF65-F5344CB8AC3E}">
        <p14:creationId xmlns:p14="http://schemas.microsoft.com/office/powerpoint/2010/main" val="21183519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06990C5-C224-00DD-F548-7789DBC781DA}"/>
              </a:ext>
            </a:extLst>
          </p:cNvPr>
          <p:cNvSpPr txBox="1"/>
          <p:nvPr/>
        </p:nvSpPr>
        <p:spPr>
          <a:xfrm>
            <a:off x="176981" y="0"/>
            <a:ext cx="6830567" cy="3046988"/>
          </a:xfrm>
          <a:prstGeom prst="rect">
            <a:avLst/>
          </a:prstGeom>
          <a:noFill/>
        </p:spPr>
        <p:txBody>
          <a:bodyPr wrap="square" rtlCol="0">
            <a:spAutoFit/>
          </a:bodyPr>
          <a:lstStyle/>
          <a:p>
            <a:r>
              <a:rPr lang="en-US" sz="9600" b="1" dirty="0">
                <a:solidFill>
                  <a:srgbClr val="C00000"/>
                </a:solidFill>
              </a:rPr>
              <a:t>Any Questions ?</a:t>
            </a:r>
          </a:p>
        </p:txBody>
      </p:sp>
      <p:sp>
        <p:nvSpPr>
          <p:cNvPr id="3" name="TextBox 2">
            <a:extLst>
              <a:ext uri="{FF2B5EF4-FFF2-40B4-BE49-F238E27FC236}">
                <a16:creationId xmlns:a16="http://schemas.microsoft.com/office/drawing/2014/main" id="{B0B8D6B7-79B1-3F94-073C-51B43BFE13DF}"/>
              </a:ext>
            </a:extLst>
          </p:cNvPr>
          <p:cNvSpPr txBox="1"/>
          <p:nvPr/>
        </p:nvSpPr>
        <p:spPr>
          <a:xfrm>
            <a:off x="688436" y="4514788"/>
            <a:ext cx="1887794" cy="369332"/>
          </a:xfrm>
          <a:prstGeom prst="rect">
            <a:avLst/>
          </a:prstGeom>
          <a:noFill/>
        </p:spPr>
        <p:txBody>
          <a:bodyPr wrap="square" rtlCol="0">
            <a:spAutoFit/>
          </a:bodyPr>
          <a:lstStyle/>
          <a:p>
            <a:r>
              <a:rPr lang="en-US" dirty="0"/>
              <a:t>Matthew Baskette</a:t>
            </a:r>
          </a:p>
        </p:txBody>
      </p:sp>
      <p:sp>
        <p:nvSpPr>
          <p:cNvPr id="4" name="Oval 3">
            <a:extLst>
              <a:ext uri="{FF2B5EF4-FFF2-40B4-BE49-F238E27FC236}">
                <a16:creationId xmlns:a16="http://schemas.microsoft.com/office/drawing/2014/main" id="{40FAA235-0FE7-552F-A863-9E4D83462EFA}"/>
              </a:ext>
            </a:extLst>
          </p:cNvPr>
          <p:cNvSpPr/>
          <p:nvPr/>
        </p:nvSpPr>
        <p:spPr>
          <a:xfrm>
            <a:off x="475371" y="5004501"/>
            <a:ext cx="176980" cy="15731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11827D87-CFD6-4543-0902-4EF0152D9EC2}"/>
              </a:ext>
            </a:extLst>
          </p:cNvPr>
          <p:cNvSpPr txBox="1"/>
          <p:nvPr/>
        </p:nvSpPr>
        <p:spPr>
          <a:xfrm>
            <a:off x="688436" y="5278027"/>
            <a:ext cx="1465006" cy="369332"/>
          </a:xfrm>
          <a:prstGeom prst="rect">
            <a:avLst/>
          </a:prstGeom>
          <a:noFill/>
        </p:spPr>
        <p:txBody>
          <a:bodyPr wrap="square" rtlCol="0">
            <a:spAutoFit/>
          </a:bodyPr>
          <a:lstStyle/>
          <a:p>
            <a:r>
              <a:rPr lang="en-US" dirty="0"/>
              <a:t>Amie Costello</a:t>
            </a:r>
          </a:p>
        </p:txBody>
      </p:sp>
      <p:sp>
        <p:nvSpPr>
          <p:cNvPr id="6" name="Oval 5">
            <a:extLst>
              <a:ext uri="{FF2B5EF4-FFF2-40B4-BE49-F238E27FC236}">
                <a16:creationId xmlns:a16="http://schemas.microsoft.com/office/drawing/2014/main" id="{2CAC8950-27BF-8B08-BC77-DABD2385C068}"/>
              </a:ext>
            </a:extLst>
          </p:cNvPr>
          <p:cNvSpPr/>
          <p:nvPr/>
        </p:nvSpPr>
        <p:spPr>
          <a:xfrm>
            <a:off x="475371" y="5373155"/>
            <a:ext cx="176980" cy="15731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EBEF571B-4544-6E26-A9EF-E1BA5C173436}"/>
              </a:ext>
            </a:extLst>
          </p:cNvPr>
          <p:cNvSpPr txBox="1"/>
          <p:nvPr/>
        </p:nvSpPr>
        <p:spPr>
          <a:xfrm>
            <a:off x="688436" y="4908695"/>
            <a:ext cx="2153265" cy="369332"/>
          </a:xfrm>
          <a:prstGeom prst="rect">
            <a:avLst/>
          </a:prstGeom>
          <a:noFill/>
        </p:spPr>
        <p:txBody>
          <a:bodyPr wrap="square" rtlCol="0">
            <a:spAutoFit/>
          </a:bodyPr>
          <a:lstStyle/>
          <a:p>
            <a:r>
              <a:rPr lang="en-US" dirty="0"/>
              <a:t>Merabu Nagwandala</a:t>
            </a:r>
          </a:p>
        </p:txBody>
      </p:sp>
      <p:pic>
        <p:nvPicPr>
          <p:cNvPr id="11" name="Picture 10" descr="A tornado in the sky">
            <a:extLst>
              <a:ext uri="{FF2B5EF4-FFF2-40B4-BE49-F238E27FC236}">
                <a16:creationId xmlns:a16="http://schemas.microsoft.com/office/drawing/2014/main" id="{9E2308A3-A888-2923-F522-C659D1A08E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99787" y="2937259"/>
            <a:ext cx="6537744" cy="3677481"/>
          </a:xfrm>
          <a:prstGeom prst="rect">
            <a:avLst/>
          </a:prstGeom>
          <a:ln w="19050">
            <a:solidFill>
              <a:schemeClr val="accent3">
                <a:lumMod val="50000"/>
              </a:schemeClr>
            </a:solidFill>
          </a:ln>
        </p:spPr>
      </p:pic>
      <p:sp>
        <p:nvSpPr>
          <p:cNvPr id="12" name="Oval 11">
            <a:extLst>
              <a:ext uri="{FF2B5EF4-FFF2-40B4-BE49-F238E27FC236}">
                <a16:creationId xmlns:a16="http://schemas.microsoft.com/office/drawing/2014/main" id="{0B431679-5000-6092-B309-2E70EFFE694E}"/>
              </a:ext>
            </a:extLst>
          </p:cNvPr>
          <p:cNvSpPr/>
          <p:nvPr/>
        </p:nvSpPr>
        <p:spPr>
          <a:xfrm>
            <a:off x="475371" y="4620796"/>
            <a:ext cx="176980" cy="15731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BA59BCBA-0CB5-BEA0-F347-7653322C89C4}"/>
              </a:ext>
            </a:extLst>
          </p:cNvPr>
          <p:cNvSpPr txBox="1"/>
          <p:nvPr/>
        </p:nvSpPr>
        <p:spPr>
          <a:xfrm>
            <a:off x="139837" y="4074882"/>
            <a:ext cx="1600631" cy="461665"/>
          </a:xfrm>
          <a:prstGeom prst="rect">
            <a:avLst/>
          </a:prstGeom>
          <a:noFill/>
        </p:spPr>
        <p:txBody>
          <a:bodyPr wrap="none" rtlCol="0">
            <a:spAutoFit/>
          </a:bodyPr>
          <a:lstStyle/>
          <a:p>
            <a:r>
              <a:rPr lang="en-US" sz="2400" b="1" dirty="0">
                <a:solidFill>
                  <a:srgbClr val="002060"/>
                </a:solidFill>
              </a:rPr>
              <a:t>Presenters</a:t>
            </a:r>
            <a:r>
              <a:rPr lang="en-US" dirty="0">
                <a:solidFill>
                  <a:srgbClr val="002060"/>
                </a:solidFill>
              </a:rPr>
              <a:t>:</a:t>
            </a:r>
          </a:p>
        </p:txBody>
      </p:sp>
    </p:spTree>
    <p:extLst>
      <p:ext uri="{BB962C8B-B14F-4D97-AF65-F5344CB8AC3E}">
        <p14:creationId xmlns:p14="http://schemas.microsoft.com/office/powerpoint/2010/main" val="29338330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7F5B7CF-B883-805F-DE7F-E256F72D80F7}"/>
              </a:ext>
            </a:extLst>
          </p:cNvPr>
          <p:cNvSpPr txBox="1"/>
          <p:nvPr/>
        </p:nvSpPr>
        <p:spPr>
          <a:xfrm>
            <a:off x="939490" y="470575"/>
            <a:ext cx="10313020" cy="1569660"/>
          </a:xfrm>
          <a:prstGeom prst="rect">
            <a:avLst/>
          </a:prstGeom>
          <a:gradFill>
            <a:gsLst>
              <a:gs pos="0">
                <a:schemeClr val="accent4">
                  <a:lumMod val="5000"/>
                  <a:lumOff val="9500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gradFill>
          <a:ln w="19050">
            <a:solidFill>
              <a:schemeClr val="tx1"/>
            </a:solidFill>
          </a:ln>
        </p:spPr>
        <p:txBody>
          <a:bodyPr wrap="square" rtlCol="0">
            <a:spAutoFit/>
          </a:bodyPr>
          <a:lstStyle/>
          <a:p>
            <a:pPr algn="ctr"/>
            <a:r>
              <a:rPr lang="en-US" sz="4800" b="1" dirty="0">
                <a:latin typeface="zeitung"/>
                <a:ea typeface="Calibri" panose="020F0502020204030204" pitchFamily="34" charset="0"/>
                <a:cs typeface="Calibri" panose="020F0502020204030204" pitchFamily="34" charset="0"/>
              </a:rPr>
              <a:t>Can we predict the number of injuries based off the tornado dataset?</a:t>
            </a:r>
          </a:p>
        </p:txBody>
      </p:sp>
      <p:pic>
        <p:nvPicPr>
          <p:cNvPr id="4" name="Picture 3" descr="A picture containing outdoor, sky, pollution, scrap">
            <a:extLst>
              <a:ext uri="{FF2B5EF4-FFF2-40B4-BE49-F238E27FC236}">
                <a16:creationId xmlns:a16="http://schemas.microsoft.com/office/drawing/2014/main" id="{06E25BD7-E041-9469-2E3F-109EF26E59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0724" y="2912609"/>
            <a:ext cx="5295317" cy="3574339"/>
          </a:xfrm>
          <a:prstGeom prst="rect">
            <a:avLst/>
          </a:prstGeom>
          <a:effectLst>
            <a:outerShdw blurRad="50800" dist="38100" dir="2700000" sx="105000" sy="105000" algn="tl" rotWithShape="0">
              <a:prstClr val="black">
                <a:alpha val="40000"/>
              </a:prstClr>
            </a:outerShdw>
          </a:effectLst>
        </p:spPr>
      </p:pic>
      <p:pic>
        <p:nvPicPr>
          <p:cNvPr id="10" name="Picture 9" descr="A blue text on a black background&#10;&#10;Description automatically generated with medium confidence">
            <a:extLst>
              <a:ext uri="{FF2B5EF4-FFF2-40B4-BE49-F238E27FC236}">
                <a16:creationId xmlns:a16="http://schemas.microsoft.com/office/drawing/2014/main" id="{092E54F6-D3BA-843B-D307-6F8AD346F1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90003" y="5648063"/>
            <a:ext cx="2123768" cy="1061884"/>
          </a:xfrm>
          <a:prstGeom prst="rect">
            <a:avLst/>
          </a:prstGeom>
        </p:spPr>
      </p:pic>
      <p:sp>
        <p:nvSpPr>
          <p:cNvPr id="13" name="TextBox 12">
            <a:extLst>
              <a:ext uri="{FF2B5EF4-FFF2-40B4-BE49-F238E27FC236}">
                <a16:creationId xmlns:a16="http://schemas.microsoft.com/office/drawing/2014/main" id="{3062B668-0B42-810F-E902-75B9E962E5FB}"/>
              </a:ext>
            </a:extLst>
          </p:cNvPr>
          <p:cNvSpPr txBox="1"/>
          <p:nvPr/>
        </p:nvSpPr>
        <p:spPr>
          <a:xfrm>
            <a:off x="5868747" y="3135608"/>
            <a:ext cx="5383763" cy="2246769"/>
          </a:xfrm>
          <a:prstGeom prst="rect">
            <a:avLst/>
          </a:prstGeom>
          <a:noFill/>
        </p:spPr>
        <p:txBody>
          <a:bodyPr wrap="square" rtlCol="0">
            <a:spAutoFit/>
          </a:bodyPr>
          <a:lstStyle/>
          <a:p>
            <a:r>
              <a:rPr lang="en-US" sz="2800" i="0" dirty="0">
                <a:solidFill>
                  <a:srgbClr val="1F2328"/>
                </a:solidFill>
                <a:effectLst/>
                <a:latin typeface="Calibri" panose="020F0502020204030204" pitchFamily="34" charset="0"/>
                <a:ea typeface="Calibri" panose="020F0502020204030204" pitchFamily="34" charset="0"/>
                <a:cs typeface="Calibri" panose="020F0502020204030204" pitchFamily="34" charset="0"/>
              </a:rPr>
              <a:t>For our source, we used the US Tornado Dataset from </a:t>
            </a:r>
            <a:r>
              <a:rPr lang="en-US" sz="2800" i="0" u="none" strike="noStrike" dirty="0">
                <a:effectLst/>
                <a:latin typeface="Calibri" panose="020F0502020204030204" pitchFamily="34" charset="0"/>
                <a:ea typeface="Calibri" panose="020F0502020204030204" pitchFamily="34" charset="0"/>
                <a:cs typeface="Calibri" panose="020F0502020204030204" pitchFamily="34" charset="0"/>
              </a:rPr>
              <a:t>Kaggle.com</a:t>
            </a:r>
            <a:r>
              <a:rPr lang="en-US" sz="2800" i="0" dirty="0">
                <a:solidFill>
                  <a:srgbClr val="1F2328"/>
                </a:solidFill>
                <a:effectLst/>
                <a:latin typeface="Calibri" panose="020F0502020204030204" pitchFamily="34" charset="0"/>
                <a:ea typeface="Calibri" panose="020F0502020204030204" pitchFamily="34" charset="0"/>
                <a:cs typeface="Calibri" panose="020F0502020204030204" pitchFamily="34" charset="0"/>
              </a:rPr>
              <a:t>. This dataset has over 67,000 rows of tornado data in the United States from the years 1950 to 2021. </a:t>
            </a:r>
            <a:endParaRPr lang="en-US" sz="2800"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5012179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2C195C-52EE-9971-D3E1-0140FDBA2B30}"/>
              </a:ext>
            </a:extLst>
          </p:cNvPr>
          <p:cNvSpPr>
            <a:spLocks noGrp="1"/>
          </p:cNvSpPr>
          <p:nvPr>
            <p:ph type="ctrTitle"/>
          </p:nvPr>
        </p:nvSpPr>
        <p:spPr>
          <a:xfrm>
            <a:off x="1524000" y="0"/>
            <a:ext cx="9144000" cy="914255"/>
          </a:xfrm>
        </p:spPr>
        <p:txBody>
          <a:bodyPr>
            <a:normAutofit fontScale="90000"/>
          </a:bodyPr>
          <a:lstStyle/>
          <a:p>
            <a:pPr algn="l" fontAlgn="base"/>
            <a:r>
              <a:rPr lang="en-US" b="1" i="0" dirty="0">
                <a:solidFill>
                  <a:srgbClr val="202124"/>
                </a:solidFill>
                <a:effectLst/>
                <a:latin typeface="zeitung"/>
              </a:rPr>
              <a:t>US Tornado Dataset 1950-2021</a:t>
            </a:r>
          </a:p>
        </p:txBody>
      </p:sp>
      <p:sp>
        <p:nvSpPr>
          <p:cNvPr id="3" name="Subtitle 2">
            <a:extLst>
              <a:ext uri="{FF2B5EF4-FFF2-40B4-BE49-F238E27FC236}">
                <a16:creationId xmlns:a16="http://schemas.microsoft.com/office/drawing/2014/main" id="{8AA6EE0D-916C-CD0D-6A83-100734F4963E}"/>
              </a:ext>
            </a:extLst>
          </p:cNvPr>
          <p:cNvSpPr>
            <a:spLocks noGrp="1"/>
          </p:cNvSpPr>
          <p:nvPr>
            <p:ph type="subTitle" idx="1"/>
          </p:nvPr>
        </p:nvSpPr>
        <p:spPr>
          <a:xfrm>
            <a:off x="-940130" y="2859830"/>
            <a:ext cx="9144000" cy="441510"/>
          </a:xfrm>
        </p:spPr>
        <p:txBody>
          <a:bodyPr>
            <a:normAutofit/>
          </a:bodyPr>
          <a:lstStyle/>
          <a:p>
            <a:pPr algn="ctr"/>
            <a:r>
              <a:rPr lang="en-US" dirty="0"/>
              <a:t>Prepare and Transform the data</a:t>
            </a:r>
          </a:p>
        </p:txBody>
      </p:sp>
      <p:pic>
        <p:nvPicPr>
          <p:cNvPr id="5" name="Picture 4">
            <a:extLst>
              <a:ext uri="{FF2B5EF4-FFF2-40B4-BE49-F238E27FC236}">
                <a16:creationId xmlns:a16="http://schemas.microsoft.com/office/drawing/2014/main" id="{DCE48574-5671-048C-F800-88BFA6AAAA61}"/>
              </a:ext>
            </a:extLst>
          </p:cNvPr>
          <p:cNvPicPr>
            <a:picLocks noChangeAspect="1"/>
          </p:cNvPicPr>
          <p:nvPr/>
        </p:nvPicPr>
        <p:blipFill>
          <a:blip r:embed="rId2"/>
          <a:stretch>
            <a:fillRect/>
          </a:stretch>
        </p:blipFill>
        <p:spPr>
          <a:xfrm>
            <a:off x="849086" y="1038860"/>
            <a:ext cx="10289969" cy="1496522"/>
          </a:xfrm>
          <a:prstGeom prst="rect">
            <a:avLst/>
          </a:prstGeom>
        </p:spPr>
      </p:pic>
      <p:sp>
        <p:nvSpPr>
          <p:cNvPr id="6" name="TextBox 5">
            <a:extLst>
              <a:ext uri="{FF2B5EF4-FFF2-40B4-BE49-F238E27FC236}">
                <a16:creationId xmlns:a16="http://schemas.microsoft.com/office/drawing/2014/main" id="{BC890616-D60A-49B0-2414-0AD096A4A899}"/>
              </a:ext>
            </a:extLst>
          </p:cNvPr>
          <p:cNvSpPr txBox="1"/>
          <p:nvPr/>
        </p:nvSpPr>
        <p:spPr>
          <a:xfrm>
            <a:off x="1385190" y="3544787"/>
            <a:ext cx="4572000" cy="2031325"/>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Check Type of Data</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Find and remove missing/null Data</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Check for duplicates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Check for outliers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Deleting rows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Remove any columns that offer no value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Train and Scale the data</a:t>
            </a:r>
          </a:p>
        </p:txBody>
      </p:sp>
      <p:pic>
        <p:nvPicPr>
          <p:cNvPr id="8" name="Picture 7">
            <a:extLst>
              <a:ext uri="{FF2B5EF4-FFF2-40B4-BE49-F238E27FC236}">
                <a16:creationId xmlns:a16="http://schemas.microsoft.com/office/drawing/2014/main" id="{3A1D2E43-FB40-56AB-5B80-8F27205E17B5}"/>
              </a:ext>
            </a:extLst>
          </p:cNvPr>
          <p:cNvPicPr>
            <a:picLocks noChangeAspect="1"/>
          </p:cNvPicPr>
          <p:nvPr/>
        </p:nvPicPr>
        <p:blipFill>
          <a:blip r:embed="rId3"/>
          <a:stretch>
            <a:fillRect/>
          </a:stretch>
        </p:blipFill>
        <p:spPr>
          <a:xfrm>
            <a:off x="7216877" y="2723600"/>
            <a:ext cx="3922178" cy="3612532"/>
          </a:xfrm>
          <a:prstGeom prst="rect">
            <a:avLst/>
          </a:prstGeom>
        </p:spPr>
      </p:pic>
    </p:spTree>
    <p:extLst>
      <p:ext uri="{BB962C8B-B14F-4D97-AF65-F5344CB8AC3E}">
        <p14:creationId xmlns:p14="http://schemas.microsoft.com/office/powerpoint/2010/main" val="28957171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4638D5-ED67-DC58-8588-2246C379EA23}"/>
              </a:ext>
            </a:extLst>
          </p:cNvPr>
          <p:cNvSpPr>
            <a:spLocks noGrp="1"/>
          </p:cNvSpPr>
          <p:nvPr>
            <p:ph type="ctrTitle"/>
          </p:nvPr>
        </p:nvSpPr>
        <p:spPr>
          <a:xfrm>
            <a:off x="7959312" y="53439"/>
            <a:ext cx="3069771" cy="492826"/>
          </a:xfrm>
        </p:spPr>
        <p:txBody>
          <a:bodyPr>
            <a:noAutofit/>
          </a:bodyPr>
          <a:lstStyle/>
          <a:p>
            <a:r>
              <a:rPr lang="en-US" sz="3200" b="1" dirty="0">
                <a:solidFill>
                  <a:srgbClr val="00B0F0"/>
                </a:solidFill>
              </a:rPr>
              <a:t>Outliers</a:t>
            </a:r>
          </a:p>
        </p:txBody>
      </p:sp>
      <p:sp>
        <p:nvSpPr>
          <p:cNvPr id="3" name="Subtitle 2">
            <a:extLst>
              <a:ext uri="{FF2B5EF4-FFF2-40B4-BE49-F238E27FC236}">
                <a16:creationId xmlns:a16="http://schemas.microsoft.com/office/drawing/2014/main" id="{68F2AD60-6E06-F772-6FD8-7A15D62217D1}"/>
              </a:ext>
            </a:extLst>
          </p:cNvPr>
          <p:cNvSpPr>
            <a:spLocks noGrp="1"/>
          </p:cNvSpPr>
          <p:nvPr>
            <p:ph type="subTitle" idx="1"/>
          </p:nvPr>
        </p:nvSpPr>
        <p:spPr>
          <a:xfrm>
            <a:off x="231568" y="3267770"/>
            <a:ext cx="1846613" cy="730333"/>
          </a:xfrm>
        </p:spPr>
        <p:txBody>
          <a:bodyPr>
            <a:normAutofit lnSpcReduction="10000"/>
          </a:bodyPr>
          <a:lstStyle/>
          <a:p>
            <a:r>
              <a:rPr lang="en-US" dirty="0">
                <a:solidFill>
                  <a:srgbClr val="00B0F0"/>
                </a:solidFill>
              </a:rPr>
              <a:t>Inaccurate</a:t>
            </a:r>
            <a:r>
              <a:rPr lang="en-US" dirty="0"/>
              <a:t> </a:t>
            </a:r>
            <a:r>
              <a:rPr lang="en-US" dirty="0">
                <a:solidFill>
                  <a:srgbClr val="00B0F0"/>
                </a:solidFill>
              </a:rPr>
              <a:t>Values</a:t>
            </a:r>
          </a:p>
        </p:txBody>
      </p:sp>
      <p:pic>
        <p:nvPicPr>
          <p:cNvPr id="7" name="Picture 6">
            <a:extLst>
              <a:ext uri="{FF2B5EF4-FFF2-40B4-BE49-F238E27FC236}">
                <a16:creationId xmlns:a16="http://schemas.microsoft.com/office/drawing/2014/main" id="{3CB090B4-9786-0338-83EF-D28418833AB2}"/>
              </a:ext>
            </a:extLst>
          </p:cNvPr>
          <p:cNvPicPr>
            <a:picLocks noChangeAspect="1"/>
          </p:cNvPicPr>
          <p:nvPr/>
        </p:nvPicPr>
        <p:blipFill>
          <a:blip r:embed="rId2"/>
          <a:stretch>
            <a:fillRect/>
          </a:stretch>
        </p:blipFill>
        <p:spPr>
          <a:xfrm>
            <a:off x="6703431" y="477614"/>
            <a:ext cx="5419354" cy="3063834"/>
          </a:xfrm>
          <a:prstGeom prst="rect">
            <a:avLst/>
          </a:prstGeom>
        </p:spPr>
      </p:pic>
      <p:pic>
        <p:nvPicPr>
          <p:cNvPr id="9" name="Picture 8">
            <a:extLst>
              <a:ext uri="{FF2B5EF4-FFF2-40B4-BE49-F238E27FC236}">
                <a16:creationId xmlns:a16="http://schemas.microsoft.com/office/drawing/2014/main" id="{0D7D1D65-F346-247E-A950-FCF95B8869D9}"/>
              </a:ext>
            </a:extLst>
          </p:cNvPr>
          <p:cNvPicPr>
            <a:picLocks noChangeAspect="1"/>
          </p:cNvPicPr>
          <p:nvPr/>
        </p:nvPicPr>
        <p:blipFill>
          <a:blip r:embed="rId3"/>
          <a:stretch>
            <a:fillRect/>
          </a:stretch>
        </p:blipFill>
        <p:spPr>
          <a:xfrm>
            <a:off x="2193928" y="5203222"/>
            <a:ext cx="7511143" cy="1498869"/>
          </a:xfrm>
          <a:prstGeom prst="rect">
            <a:avLst/>
          </a:prstGeom>
        </p:spPr>
      </p:pic>
      <p:pic>
        <p:nvPicPr>
          <p:cNvPr id="11" name="Picture 10">
            <a:extLst>
              <a:ext uri="{FF2B5EF4-FFF2-40B4-BE49-F238E27FC236}">
                <a16:creationId xmlns:a16="http://schemas.microsoft.com/office/drawing/2014/main" id="{2909A7A4-6661-1FC3-9115-98CABE211E13}"/>
              </a:ext>
            </a:extLst>
          </p:cNvPr>
          <p:cNvPicPr>
            <a:picLocks noChangeAspect="1"/>
          </p:cNvPicPr>
          <p:nvPr/>
        </p:nvPicPr>
        <p:blipFill>
          <a:blip r:embed="rId4"/>
          <a:stretch>
            <a:fillRect/>
          </a:stretch>
        </p:blipFill>
        <p:spPr>
          <a:xfrm>
            <a:off x="1894114" y="2790092"/>
            <a:ext cx="1325765" cy="1918474"/>
          </a:xfrm>
          <a:prstGeom prst="rect">
            <a:avLst/>
          </a:prstGeom>
        </p:spPr>
      </p:pic>
      <mc:AlternateContent xmlns:mc="http://schemas.openxmlformats.org/markup-compatibility/2006" xmlns:p14="http://schemas.microsoft.com/office/powerpoint/2010/main">
        <mc:Choice Requires="p14">
          <p:contentPart p14:bwMode="auto" r:id="rId5">
            <p14:nvContentPartPr>
              <p14:cNvPr id="19" name="Ink 18">
                <a:extLst>
                  <a:ext uri="{FF2B5EF4-FFF2-40B4-BE49-F238E27FC236}">
                    <a16:creationId xmlns:a16="http://schemas.microsoft.com/office/drawing/2014/main" id="{80914FEA-E780-579B-490C-88AC070C8E56}"/>
                  </a:ext>
                </a:extLst>
              </p14:cNvPr>
              <p14:cNvContentPartPr/>
              <p14:nvPr/>
            </p14:nvContentPartPr>
            <p14:xfrm>
              <a:off x="1870429" y="3950037"/>
              <a:ext cx="1811160" cy="93240"/>
            </p14:xfrm>
          </p:contentPart>
        </mc:Choice>
        <mc:Fallback xmlns="">
          <p:pic>
            <p:nvPicPr>
              <p:cNvPr id="19" name="Ink 18">
                <a:extLst>
                  <a:ext uri="{FF2B5EF4-FFF2-40B4-BE49-F238E27FC236}">
                    <a16:creationId xmlns:a16="http://schemas.microsoft.com/office/drawing/2014/main" id="{80914FEA-E780-579B-490C-88AC070C8E56}"/>
                  </a:ext>
                </a:extLst>
              </p:cNvPr>
              <p:cNvPicPr/>
              <p:nvPr/>
            </p:nvPicPr>
            <p:blipFill>
              <a:blip r:embed="rId6"/>
              <a:stretch>
                <a:fillRect/>
              </a:stretch>
            </p:blipFill>
            <p:spPr>
              <a:xfrm>
                <a:off x="1816429" y="3842397"/>
                <a:ext cx="1918800" cy="308880"/>
              </a:xfrm>
              <a:prstGeom prst="rect">
                <a:avLst/>
              </a:prstGeom>
            </p:spPr>
          </p:pic>
        </mc:Fallback>
      </mc:AlternateContent>
      <p:pic>
        <p:nvPicPr>
          <p:cNvPr id="24" name="Picture 23">
            <a:extLst>
              <a:ext uri="{FF2B5EF4-FFF2-40B4-BE49-F238E27FC236}">
                <a16:creationId xmlns:a16="http://schemas.microsoft.com/office/drawing/2014/main" id="{998D46BB-E69E-9A3B-808B-11266411B073}"/>
              </a:ext>
            </a:extLst>
          </p:cNvPr>
          <p:cNvPicPr>
            <a:picLocks noChangeAspect="1"/>
          </p:cNvPicPr>
          <p:nvPr/>
        </p:nvPicPr>
        <p:blipFill>
          <a:blip r:embed="rId7"/>
          <a:stretch>
            <a:fillRect/>
          </a:stretch>
        </p:blipFill>
        <p:spPr>
          <a:xfrm>
            <a:off x="5320450" y="2784344"/>
            <a:ext cx="1258101" cy="1656838"/>
          </a:xfrm>
          <a:prstGeom prst="rect">
            <a:avLst/>
          </a:prstGeom>
        </p:spPr>
      </p:pic>
      <p:sp>
        <p:nvSpPr>
          <p:cNvPr id="25" name="TextBox 24">
            <a:extLst>
              <a:ext uri="{FF2B5EF4-FFF2-40B4-BE49-F238E27FC236}">
                <a16:creationId xmlns:a16="http://schemas.microsoft.com/office/drawing/2014/main" id="{5CB193A4-FEB4-7798-C18E-6500BC87BFFB}"/>
              </a:ext>
            </a:extLst>
          </p:cNvPr>
          <p:cNvSpPr txBox="1"/>
          <p:nvPr/>
        </p:nvSpPr>
        <p:spPr>
          <a:xfrm>
            <a:off x="3774032" y="3312863"/>
            <a:ext cx="1915685"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B0F0"/>
                </a:solidFill>
                <a:effectLst/>
                <a:uLnTx/>
                <a:uFillTx/>
                <a:latin typeface="Calibri" panose="020F0502020204030204"/>
                <a:ea typeface="+mn-ea"/>
                <a:cs typeface="+mn-cs"/>
              </a:rPr>
              <a:t>Redundant</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2400" b="0" i="0" u="none" strike="noStrike" kern="1200" cap="none" spc="0" normalizeH="0" baseline="0" noProof="0" dirty="0">
                <a:ln>
                  <a:noFill/>
                </a:ln>
                <a:solidFill>
                  <a:srgbClr val="00B0F0"/>
                </a:solidFill>
                <a:effectLst/>
                <a:uLnTx/>
                <a:uFillTx/>
                <a:latin typeface="Calibri" panose="020F0502020204030204"/>
                <a:ea typeface="+mn-ea"/>
                <a:cs typeface="+mn-cs"/>
              </a:rPr>
              <a:t>columns</a:t>
            </a:r>
          </a:p>
        </p:txBody>
      </p:sp>
      <p:sp>
        <p:nvSpPr>
          <p:cNvPr id="34" name="Oval 33">
            <a:extLst>
              <a:ext uri="{FF2B5EF4-FFF2-40B4-BE49-F238E27FC236}">
                <a16:creationId xmlns:a16="http://schemas.microsoft.com/office/drawing/2014/main" id="{86BEF82E-07A7-AD40-512A-F85DBF7982F9}"/>
              </a:ext>
            </a:extLst>
          </p:cNvPr>
          <p:cNvSpPr/>
          <p:nvPr/>
        </p:nvSpPr>
        <p:spPr>
          <a:xfrm>
            <a:off x="8734366" y="1718229"/>
            <a:ext cx="332509" cy="1078008"/>
          </a:xfrm>
          <a:prstGeom prst="ellipse">
            <a:avLst/>
          </a:prstGeom>
          <a:noFill/>
          <a:ln w="952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C000"/>
              </a:solidFill>
              <a:effectLst/>
              <a:uLnTx/>
              <a:uFillTx/>
              <a:latin typeface="Calibri" panose="020F0502020204030204"/>
              <a:ea typeface="+mn-ea"/>
              <a:cs typeface="+mn-cs"/>
            </a:endParaRPr>
          </a:p>
        </p:txBody>
      </p:sp>
      <p:sp>
        <p:nvSpPr>
          <p:cNvPr id="35" name="Oval 34">
            <a:extLst>
              <a:ext uri="{FF2B5EF4-FFF2-40B4-BE49-F238E27FC236}">
                <a16:creationId xmlns:a16="http://schemas.microsoft.com/office/drawing/2014/main" id="{2C014B1C-4797-BBEC-997F-47F6B5B342F4}"/>
              </a:ext>
            </a:extLst>
          </p:cNvPr>
          <p:cNvSpPr/>
          <p:nvPr/>
        </p:nvSpPr>
        <p:spPr>
          <a:xfrm>
            <a:off x="11608130" y="519195"/>
            <a:ext cx="380011" cy="2363802"/>
          </a:xfrm>
          <a:prstGeom prst="ellipse">
            <a:avLst/>
          </a:prstGeom>
          <a:noFill/>
          <a:ln w="952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C000"/>
              </a:solidFill>
              <a:effectLst/>
              <a:uLnTx/>
              <a:uFillTx/>
              <a:latin typeface="Calibri" panose="020F0502020204030204"/>
              <a:ea typeface="+mn-ea"/>
              <a:cs typeface="+mn-cs"/>
            </a:endParaRPr>
          </a:p>
        </p:txBody>
      </p:sp>
      <mc:AlternateContent xmlns:mc="http://schemas.openxmlformats.org/markup-compatibility/2006" xmlns:p14="http://schemas.microsoft.com/office/powerpoint/2010/main">
        <mc:Choice Requires="p14">
          <p:contentPart p14:bwMode="auto" r:id="rId8">
            <p14:nvContentPartPr>
              <p14:cNvPr id="36" name="Ink 35">
                <a:extLst>
                  <a:ext uri="{FF2B5EF4-FFF2-40B4-BE49-F238E27FC236}">
                    <a16:creationId xmlns:a16="http://schemas.microsoft.com/office/drawing/2014/main" id="{ECA6F7CD-FD85-EB12-F69C-818E12B7117F}"/>
                  </a:ext>
                </a:extLst>
              </p14:cNvPr>
              <p14:cNvContentPartPr/>
              <p14:nvPr/>
            </p14:nvContentPartPr>
            <p14:xfrm>
              <a:off x="4928269" y="2796237"/>
              <a:ext cx="1876680" cy="173520"/>
            </p14:xfrm>
          </p:contentPart>
        </mc:Choice>
        <mc:Fallback xmlns="">
          <p:pic>
            <p:nvPicPr>
              <p:cNvPr id="36" name="Ink 35">
                <a:extLst>
                  <a:ext uri="{FF2B5EF4-FFF2-40B4-BE49-F238E27FC236}">
                    <a16:creationId xmlns:a16="http://schemas.microsoft.com/office/drawing/2014/main" id="{ECA6F7CD-FD85-EB12-F69C-818E12B7117F}"/>
                  </a:ext>
                </a:extLst>
              </p:cNvPr>
              <p:cNvPicPr/>
              <p:nvPr/>
            </p:nvPicPr>
            <p:blipFill>
              <a:blip r:embed="rId9"/>
              <a:stretch>
                <a:fillRect/>
              </a:stretch>
            </p:blipFill>
            <p:spPr>
              <a:xfrm>
                <a:off x="4874269" y="2688597"/>
                <a:ext cx="1984320" cy="389160"/>
              </a:xfrm>
              <a:prstGeom prst="rect">
                <a:avLst/>
              </a:prstGeom>
            </p:spPr>
          </p:pic>
        </mc:Fallback>
      </mc:AlternateContent>
      <p:sp>
        <p:nvSpPr>
          <p:cNvPr id="37" name="TextBox 36">
            <a:extLst>
              <a:ext uri="{FF2B5EF4-FFF2-40B4-BE49-F238E27FC236}">
                <a16:creationId xmlns:a16="http://schemas.microsoft.com/office/drawing/2014/main" id="{901DF5DE-9ABC-9724-9431-E44300D0A30D}"/>
              </a:ext>
            </a:extLst>
          </p:cNvPr>
          <p:cNvSpPr txBox="1"/>
          <p:nvPr/>
        </p:nvSpPr>
        <p:spPr>
          <a:xfrm>
            <a:off x="4274382" y="4751172"/>
            <a:ext cx="4663141"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B0F0"/>
                </a:solidFill>
                <a:effectLst/>
                <a:uLnTx/>
                <a:uFillTx/>
                <a:latin typeface="Calibri" panose="020F0502020204030204"/>
                <a:ea typeface="+mn-ea"/>
                <a:cs typeface="+mn-cs"/>
              </a:rPr>
              <a:t>Dataset after Transforming phase</a:t>
            </a:r>
          </a:p>
        </p:txBody>
      </p:sp>
      <p:pic>
        <p:nvPicPr>
          <p:cNvPr id="12" name="Picture 11">
            <a:extLst>
              <a:ext uri="{FF2B5EF4-FFF2-40B4-BE49-F238E27FC236}">
                <a16:creationId xmlns:a16="http://schemas.microsoft.com/office/drawing/2014/main" id="{956D62DA-E598-1EA1-D213-734F1E154AE7}"/>
              </a:ext>
            </a:extLst>
          </p:cNvPr>
          <p:cNvPicPr>
            <a:picLocks noChangeAspect="1"/>
          </p:cNvPicPr>
          <p:nvPr/>
        </p:nvPicPr>
        <p:blipFill>
          <a:blip r:embed="rId10"/>
          <a:stretch>
            <a:fillRect/>
          </a:stretch>
        </p:blipFill>
        <p:spPr>
          <a:xfrm>
            <a:off x="0" y="102083"/>
            <a:ext cx="6246514" cy="2605581"/>
          </a:xfrm>
          <a:prstGeom prst="rect">
            <a:avLst/>
          </a:prstGeom>
        </p:spPr>
      </p:pic>
    </p:spTree>
    <p:extLst>
      <p:ext uri="{BB962C8B-B14F-4D97-AF65-F5344CB8AC3E}">
        <p14:creationId xmlns:p14="http://schemas.microsoft.com/office/powerpoint/2010/main" val="9540077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58F387E-8F29-B9B3-0EBE-4951DCBFFC84}"/>
              </a:ext>
            </a:extLst>
          </p:cNvPr>
          <p:cNvPicPr>
            <a:picLocks noChangeAspect="1"/>
          </p:cNvPicPr>
          <p:nvPr/>
        </p:nvPicPr>
        <p:blipFill>
          <a:blip r:embed="rId2"/>
          <a:stretch>
            <a:fillRect/>
          </a:stretch>
        </p:blipFill>
        <p:spPr>
          <a:xfrm>
            <a:off x="0" y="0"/>
            <a:ext cx="2956701" cy="6858000"/>
          </a:xfrm>
          <a:prstGeom prst="rect">
            <a:avLst/>
          </a:prstGeom>
        </p:spPr>
      </p:pic>
      <p:sp>
        <p:nvSpPr>
          <p:cNvPr id="6" name="TextBox 5">
            <a:extLst>
              <a:ext uri="{FF2B5EF4-FFF2-40B4-BE49-F238E27FC236}">
                <a16:creationId xmlns:a16="http://schemas.microsoft.com/office/drawing/2014/main" id="{4AEEE860-092C-6E22-8763-19665A6A83A4}"/>
              </a:ext>
            </a:extLst>
          </p:cNvPr>
          <p:cNvSpPr txBox="1"/>
          <p:nvPr/>
        </p:nvSpPr>
        <p:spPr>
          <a:xfrm>
            <a:off x="2956701" y="-41564"/>
            <a:ext cx="9134103" cy="92333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0" normalizeH="0" baseline="0" noProof="0" dirty="0">
                <a:ln>
                  <a:noFill/>
                </a:ln>
                <a:solidFill>
                  <a:prstClr val="black"/>
                </a:solidFill>
                <a:effectLst/>
                <a:uLnTx/>
                <a:uFillTx/>
                <a:latin typeface="Calibri" panose="020F0502020204030204"/>
                <a:ea typeface="+mn-ea"/>
                <a:cs typeface="+mn-cs"/>
              </a:rPr>
              <a:t>MACHINE </a:t>
            </a:r>
            <a:r>
              <a:rPr kumimoji="0" lang="en-US" sz="5400" b="0" i="0" u="none" strike="noStrike" kern="1200" cap="none" spc="0" normalizeH="0" baseline="0" noProof="0" dirty="0">
                <a:ln>
                  <a:noFill/>
                </a:ln>
                <a:solidFill>
                  <a:srgbClr val="00B0F0"/>
                </a:solidFill>
                <a:effectLst/>
                <a:uLnTx/>
                <a:uFillTx/>
                <a:latin typeface="Calibri" panose="020F0502020204030204"/>
                <a:ea typeface="+mn-ea"/>
                <a:cs typeface="+mn-cs"/>
              </a:rPr>
              <a:t>LEARNING</a:t>
            </a:r>
            <a:r>
              <a:rPr kumimoji="0" lang="en-US" sz="5400" b="0" i="0" u="none" strike="noStrike" kern="1200" cap="none" spc="0" normalizeH="0" baseline="0" noProof="0" dirty="0">
                <a:ln>
                  <a:noFill/>
                </a:ln>
                <a:solidFill>
                  <a:prstClr val="black"/>
                </a:solidFill>
                <a:effectLst/>
                <a:uLnTx/>
                <a:uFillTx/>
                <a:latin typeface="Calibri" panose="020F0502020204030204"/>
                <a:ea typeface="+mn-ea"/>
                <a:cs typeface="+mn-cs"/>
              </a:rPr>
              <a:t> MODELS</a:t>
            </a:r>
          </a:p>
        </p:txBody>
      </p:sp>
      <p:sp>
        <p:nvSpPr>
          <p:cNvPr id="9" name="TextBox 8">
            <a:extLst>
              <a:ext uri="{FF2B5EF4-FFF2-40B4-BE49-F238E27FC236}">
                <a16:creationId xmlns:a16="http://schemas.microsoft.com/office/drawing/2014/main" id="{9A062B51-5281-A967-A3D8-A7A8B4E4DA85}"/>
              </a:ext>
            </a:extLst>
          </p:cNvPr>
          <p:cNvSpPr txBox="1"/>
          <p:nvPr/>
        </p:nvSpPr>
        <p:spPr>
          <a:xfrm>
            <a:off x="4366051" y="2014240"/>
            <a:ext cx="7190509" cy="4462760"/>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4000" b="0" i="0" u="none" strike="noStrike" kern="1200" cap="none" spc="0" normalizeH="0" baseline="0" noProof="0" dirty="0">
                <a:ln>
                  <a:noFill/>
                </a:ln>
                <a:solidFill>
                  <a:prstClr val="black"/>
                </a:solidFill>
                <a:effectLst/>
                <a:uLnTx/>
                <a:uFillTx/>
                <a:latin typeface="Calibri" panose="020F0502020204030204"/>
                <a:ea typeface="+mn-ea"/>
                <a:cs typeface="+mn-cs"/>
              </a:rPr>
              <a:t>RANDOM FOREST REGRESSOR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prstClr val="black"/>
                </a:solidFill>
                <a:effectLst/>
                <a:uLnTx/>
                <a:uFillTx/>
                <a:latin typeface="Calibri" panose="020F0502020204030204"/>
                <a:ea typeface="+mn-ea"/>
                <a:cs typeface="+mn-cs"/>
              </a:rPr>
              <a:t>	</a:t>
            </a:r>
            <a:r>
              <a:rPr kumimoji="0" lang="en-US" sz="2800" b="0" i="0" u="none" strike="noStrike" kern="1200" cap="none" spc="0" normalizeH="0" baseline="0" noProof="0">
                <a:ln>
                  <a:noFill/>
                </a:ln>
                <a:solidFill>
                  <a:prstClr val="black"/>
                </a:solidFill>
                <a:effectLst/>
                <a:uLnTx/>
                <a:uFillTx/>
                <a:latin typeface="Calibri" panose="020F0502020204030204"/>
                <a:ea typeface="+mn-ea"/>
                <a:cs typeface="+mn-cs"/>
              </a:rPr>
              <a:t>Not </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enough data to accurately run a 	neural network machine learning model</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4000" b="0" i="0" u="none" strike="noStrike" kern="1200" cap="none" spc="0" normalizeH="0" baseline="0" noProof="0" dirty="0">
                <a:ln>
                  <a:noFill/>
                </a:ln>
                <a:solidFill>
                  <a:prstClr val="black"/>
                </a:solidFill>
                <a:effectLst/>
                <a:uLnTx/>
                <a:uFillTx/>
                <a:latin typeface="Calibri" panose="020F0502020204030204"/>
                <a:ea typeface="+mn-ea"/>
                <a:cs typeface="+mn-cs"/>
              </a:rPr>
              <a:t>MULTIPLE LINEAR REGRESSION</a:t>
            </a:r>
          </a:p>
          <a:p>
            <a:pPr marL="914400" marR="0" lvl="2"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Ran and was the best model.</a:t>
            </a:r>
          </a:p>
          <a:p>
            <a:pPr marL="914400" marR="0" lvl="2"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Accuracy = 55%</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4000" b="0" i="0" u="none" strike="noStrike" kern="1200" cap="none" spc="0" normalizeH="0" baseline="0" noProof="0" dirty="0">
                <a:ln>
                  <a:noFill/>
                </a:ln>
                <a:solidFill>
                  <a:prstClr val="black"/>
                </a:solidFill>
                <a:effectLst/>
                <a:uLnTx/>
                <a:uFillTx/>
                <a:latin typeface="Calibri" panose="020F0502020204030204"/>
                <a:ea typeface="+mn-ea"/>
                <a:cs typeface="+mn-cs"/>
              </a:rPr>
              <a:t>DECISION TREE REGRESSOR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Accuracy = 47%</a:t>
            </a:r>
          </a:p>
        </p:txBody>
      </p:sp>
      <p:sp>
        <p:nvSpPr>
          <p:cNvPr id="2" name="TextBox 1">
            <a:extLst>
              <a:ext uri="{FF2B5EF4-FFF2-40B4-BE49-F238E27FC236}">
                <a16:creationId xmlns:a16="http://schemas.microsoft.com/office/drawing/2014/main" id="{21D615BB-535F-3361-432D-E81C02F66AE5}"/>
              </a:ext>
            </a:extLst>
          </p:cNvPr>
          <p:cNvSpPr txBox="1"/>
          <p:nvPr/>
        </p:nvSpPr>
        <p:spPr>
          <a:xfrm>
            <a:off x="3251201" y="999067"/>
            <a:ext cx="8712200"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rPr>
              <a:t>Can Injuries be predicted with the current dataset?</a:t>
            </a:r>
          </a:p>
        </p:txBody>
      </p:sp>
    </p:spTree>
    <p:extLst>
      <p:ext uri="{BB962C8B-B14F-4D97-AF65-F5344CB8AC3E}">
        <p14:creationId xmlns:p14="http://schemas.microsoft.com/office/powerpoint/2010/main" val="18356129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ext, diagram, screenshot">
            <a:extLst>
              <a:ext uri="{FF2B5EF4-FFF2-40B4-BE49-F238E27FC236}">
                <a16:creationId xmlns:a16="http://schemas.microsoft.com/office/drawing/2014/main" id="{09E6DD76-01E1-D709-1D37-9463ADD1E3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6476" y="2039923"/>
            <a:ext cx="8229601" cy="4640753"/>
          </a:xfrm>
          <a:prstGeom prst="rect">
            <a:avLst/>
          </a:prstGeom>
          <a:solidFill>
            <a:schemeClr val="bg2"/>
          </a:solidFill>
          <a:ln w="28575">
            <a:solidFill>
              <a:schemeClr val="tx1">
                <a:lumMod val="95000"/>
                <a:lumOff val="5000"/>
              </a:schemeClr>
            </a:solidFill>
          </a:ln>
          <a:effectLst>
            <a:outerShdw blurRad="50800" dist="2540000" dir="2700000" sx="168000" sy="168000" algn="tl" rotWithShape="0">
              <a:prstClr val="black">
                <a:alpha val="0"/>
              </a:prstClr>
            </a:outerShdw>
          </a:effectLst>
        </p:spPr>
      </p:pic>
      <p:pic>
        <p:nvPicPr>
          <p:cNvPr id="6" name="Graphic 5" descr="Presentation with bar chart with solid fill">
            <a:extLst>
              <a:ext uri="{FF2B5EF4-FFF2-40B4-BE49-F238E27FC236}">
                <a16:creationId xmlns:a16="http://schemas.microsoft.com/office/drawing/2014/main" id="{5CF53E36-B426-270A-E45C-3716F541D3C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561870" y="3429000"/>
            <a:ext cx="1774724" cy="1774724"/>
          </a:xfrm>
          <a:prstGeom prst="rect">
            <a:avLst/>
          </a:prstGeom>
        </p:spPr>
      </p:pic>
      <p:sp>
        <p:nvSpPr>
          <p:cNvPr id="7" name="TextBox 6">
            <a:extLst>
              <a:ext uri="{FF2B5EF4-FFF2-40B4-BE49-F238E27FC236}">
                <a16:creationId xmlns:a16="http://schemas.microsoft.com/office/drawing/2014/main" id="{A8AC371C-4C23-A50C-E791-8907820396BE}"/>
              </a:ext>
            </a:extLst>
          </p:cNvPr>
          <p:cNvSpPr txBox="1"/>
          <p:nvPr/>
        </p:nvSpPr>
        <p:spPr>
          <a:xfrm>
            <a:off x="162231" y="177324"/>
            <a:ext cx="11867537" cy="1754326"/>
          </a:xfrm>
          <a:prstGeom prst="rect">
            <a:avLst/>
          </a:prstGeom>
          <a:noFill/>
        </p:spPr>
        <p:txBody>
          <a:bodyPr wrap="square" rtlCol="0">
            <a:spAutoFit/>
          </a:bodyPr>
          <a:lstStyle/>
          <a:p>
            <a:pPr algn="ctr"/>
            <a:r>
              <a:rPr lang="en-US" sz="5400" b="1" dirty="0">
                <a:latin typeface="zeitung"/>
              </a:rPr>
              <a:t>Hop over to Tableau for our interactive Tornado Data Dashboard</a:t>
            </a:r>
          </a:p>
        </p:txBody>
      </p:sp>
    </p:spTree>
    <p:extLst>
      <p:ext uri="{BB962C8B-B14F-4D97-AF65-F5344CB8AC3E}">
        <p14:creationId xmlns:p14="http://schemas.microsoft.com/office/powerpoint/2010/main" val="11577506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FD09350-D6AF-B2CD-80D0-AABD9AC26D64}"/>
              </a:ext>
            </a:extLst>
          </p:cNvPr>
          <p:cNvSpPr txBox="1"/>
          <p:nvPr/>
        </p:nvSpPr>
        <p:spPr>
          <a:xfrm>
            <a:off x="555522" y="109421"/>
            <a:ext cx="11115367" cy="830997"/>
          </a:xfrm>
          <a:prstGeom prst="rect">
            <a:avLst/>
          </a:prstGeom>
          <a:noFill/>
        </p:spPr>
        <p:txBody>
          <a:bodyPr wrap="square" rtlCol="0">
            <a:spAutoFit/>
          </a:bodyPr>
          <a:lstStyle/>
          <a:p>
            <a:r>
              <a:rPr lang="en-US" sz="4800" b="1" dirty="0"/>
              <a:t>Top Tornado Starting and Ending Locations</a:t>
            </a:r>
          </a:p>
        </p:txBody>
      </p:sp>
      <p:pic>
        <p:nvPicPr>
          <p:cNvPr id="4" name="Picture 3" descr="A map of the united states&#10;&#10;Description automatically generated">
            <a:extLst>
              <a:ext uri="{FF2B5EF4-FFF2-40B4-BE49-F238E27FC236}">
                <a16:creationId xmlns:a16="http://schemas.microsoft.com/office/drawing/2014/main" id="{972921E6-0D3E-ACE6-B47E-B1BD0EDFDF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0570" y="1679081"/>
            <a:ext cx="5705824" cy="4289100"/>
          </a:xfrm>
          <a:prstGeom prst="rect">
            <a:avLst/>
          </a:prstGeom>
          <a:ln w="19050">
            <a:solidFill>
              <a:schemeClr val="tx1">
                <a:lumMod val="95000"/>
                <a:lumOff val="5000"/>
              </a:schemeClr>
            </a:solidFill>
          </a:ln>
          <a:effectLst>
            <a:outerShdw blurRad="50800" dist="38100" dir="2700000" algn="tl" rotWithShape="0">
              <a:prstClr val="black">
                <a:alpha val="40000"/>
              </a:prstClr>
            </a:outerShdw>
          </a:effectLst>
        </p:spPr>
      </p:pic>
      <p:pic>
        <p:nvPicPr>
          <p:cNvPr id="6" name="Picture 5" descr="A map of the united states">
            <a:extLst>
              <a:ext uri="{FF2B5EF4-FFF2-40B4-BE49-F238E27FC236}">
                <a16:creationId xmlns:a16="http://schemas.microsoft.com/office/drawing/2014/main" id="{8F123D20-6EDE-A939-6D79-6C360A455F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679081"/>
            <a:ext cx="5876605" cy="4289100"/>
          </a:xfrm>
          <a:prstGeom prst="rect">
            <a:avLst/>
          </a:prstGeom>
          <a:ln w="19050">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5138128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30E45A1B-4CF8-E1ED-8B8E-FAF009095BB7}"/>
              </a:ext>
            </a:extLst>
          </p:cNvPr>
          <p:cNvSpPr txBox="1"/>
          <p:nvPr/>
        </p:nvSpPr>
        <p:spPr>
          <a:xfrm>
            <a:off x="1233948" y="505875"/>
            <a:ext cx="9724103" cy="1015663"/>
          </a:xfrm>
          <a:prstGeom prst="rect">
            <a:avLst/>
          </a:prstGeom>
          <a:solidFill>
            <a:schemeClr val="bg1"/>
          </a:solidFill>
          <a:ln w="19050">
            <a:solidFill>
              <a:schemeClr val="tx1"/>
            </a:solidFill>
          </a:ln>
        </p:spPr>
        <p:txBody>
          <a:bodyPr wrap="square" rtlCol="0">
            <a:spAutoFit/>
          </a:bodyPr>
          <a:lstStyle/>
          <a:p>
            <a:r>
              <a:rPr lang="en-US" sz="6000" b="1" dirty="0">
                <a:solidFill>
                  <a:srgbClr val="C00000"/>
                </a:solidFill>
              </a:rPr>
              <a:t>Average Magnitude per State</a:t>
            </a:r>
          </a:p>
        </p:txBody>
      </p:sp>
      <p:pic>
        <p:nvPicPr>
          <p:cNvPr id="9" name="Picture 8" descr="A map of the united states">
            <a:extLst>
              <a:ext uri="{FF2B5EF4-FFF2-40B4-BE49-F238E27FC236}">
                <a16:creationId xmlns:a16="http://schemas.microsoft.com/office/drawing/2014/main" id="{0DD5FC47-746E-6920-50FC-F06F884650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3948" y="2263499"/>
            <a:ext cx="6965284" cy="3810330"/>
          </a:xfrm>
          <a:prstGeom prst="rect">
            <a:avLst/>
          </a:prstGeom>
          <a:ln w="28575">
            <a:solidFill>
              <a:schemeClr val="tx1"/>
            </a:solidFill>
          </a:ln>
        </p:spPr>
      </p:pic>
      <p:pic>
        <p:nvPicPr>
          <p:cNvPr id="11" name="Picture 10" descr="A picture containing text, screenshot, font, line">
            <a:extLst>
              <a:ext uri="{FF2B5EF4-FFF2-40B4-BE49-F238E27FC236}">
                <a16:creationId xmlns:a16="http://schemas.microsoft.com/office/drawing/2014/main" id="{0135B22E-7FB6-ACF4-B130-B75BD9D7CA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97332" y="3429000"/>
            <a:ext cx="2560719" cy="1006884"/>
          </a:xfrm>
          <a:prstGeom prst="rect">
            <a:avLst/>
          </a:prstGeom>
          <a:ln w="19050">
            <a:solidFill>
              <a:schemeClr val="tx1"/>
            </a:solidFill>
          </a:ln>
        </p:spPr>
      </p:pic>
    </p:spTree>
    <p:extLst>
      <p:ext uri="{BB962C8B-B14F-4D97-AF65-F5344CB8AC3E}">
        <p14:creationId xmlns:p14="http://schemas.microsoft.com/office/powerpoint/2010/main" val="37253407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plot, screenshot, line, silhouette">
            <a:extLst>
              <a:ext uri="{FF2B5EF4-FFF2-40B4-BE49-F238E27FC236}">
                <a16:creationId xmlns:a16="http://schemas.microsoft.com/office/drawing/2014/main" id="{881FF871-184F-A04A-8973-746ABE0C11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07293" y="1856892"/>
            <a:ext cx="8550612" cy="4627884"/>
          </a:xfrm>
          <a:prstGeom prst="rect">
            <a:avLst/>
          </a:prstGeom>
          <a:ln w="19050">
            <a:solidFill>
              <a:schemeClr val="tx1"/>
            </a:solidFill>
          </a:ln>
        </p:spPr>
      </p:pic>
      <p:sp>
        <p:nvSpPr>
          <p:cNvPr id="4" name="TextBox 3">
            <a:extLst>
              <a:ext uri="{FF2B5EF4-FFF2-40B4-BE49-F238E27FC236}">
                <a16:creationId xmlns:a16="http://schemas.microsoft.com/office/drawing/2014/main" id="{00D0A79A-6F2D-2F27-669A-867FDD9A0561}"/>
              </a:ext>
            </a:extLst>
          </p:cNvPr>
          <p:cNvSpPr txBox="1"/>
          <p:nvPr/>
        </p:nvSpPr>
        <p:spPr>
          <a:xfrm>
            <a:off x="2065175" y="373224"/>
            <a:ext cx="8061649" cy="1015663"/>
          </a:xfrm>
          <a:prstGeom prst="rect">
            <a:avLst/>
          </a:prstGeom>
          <a:solidFill>
            <a:schemeClr val="bg1"/>
          </a:solidFill>
          <a:ln w="19050">
            <a:solidFill>
              <a:schemeClr val="tx1"/>
            </a:solidFill>
          </a:ln>
        </p:spPr>
        <p:txBody>
          <a:bodyPr wrap="square" rtlCol="0">
            <a:spAutoFit/>
          </a:bodyPr>
          <a:lstStyle/>
          <a:p>
            <a:pPr algn="ctr"/>
            <a:r>
              <a:rPr lang="en-US" sz="6000" b="1" dirty="0">
                <a:solidFill>
                  <a:srgbClr val="002060"/>
                </a:solidFill>
              </a:rPr>
              <a:t>Total Injuries per Year</a:t>
            </a:r>
          </a:p>
        </p:txBody>
      </p:sp>
      <p:sp>
        <p:nvSpPr>
          <p:cNvPr id="6" name="TextBox 5">
            <a:extLst>
              <a:ext uri="{FF2B5EF4-FFF2-40B4-BE49-F238E27FC236}">
                <a16:creationId xmlns:a16="http://schemas.microsoft.com/office/drawing/2014/main" id="{0A9C3129-E0B8-3F97-BFA6-ABC6FD8B9A44}"/>
              </a:ext>
            </a:extLst>
          </p:cNvPr>
          <p:cNvSpPr txBox="1"/>
          <p:nvPr/>
        </p:nvSpPr>
        <p:spPr>
          <a:xfrm>
            <a:off x="711377" y="3016672"/>
            <a:ext cx="2065175" cy="2308324"/>
          </a:xfrm>
          <a:prstGeom prst="rect">
            <a:avLst/>
          </a:prstGeom>
          <a:solidFill>
            <a:schemeClr val="bg1"/>
          </a:solidFill>
          <a:ln w="19050">
            <a:solidFill>
              <a:schemeClr val="tx1"/>
            </a:solidFill>
          </a:ln>
        </p:spPr>
        <p:txBody>
          <a:bodyPr wrap="square" rtlCol="0">
            <a:spAutoFit/>
          </a:bodyPr>
          <a:lstStyle/>
          <a:p>
            <a:r>
              <a:rPr lang="en-US" sz="4800" dirty="0">
                <a:solidFill>
                  <a:srgbClr val="002060"/>
                </a:solidFill>
              </a:rPr>
              <a:t>1950 to 2021</a:t>
            </a:r>
          </a:p>
        </p:txBody>
      </p:sp>
    </p:spTree>
    <p:extLst>
      <p:ext uri="{BB962C8B-B14F-4D97-AF65-F5344CB8AC3E}">
        <p14:creationId xmlns:p14="http://schemas.microsoft.com/office/powerpoint/2010/main" val="3864906766"/>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AE6F2518-B084-4896-AF52-66CC2144AA26}"/>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Template>
  <TotalTime>1793</TotalTime>
  <Words>294</Words>
  <Application>Microsoft Office PowerPoint</Application>
  <PresentationFormat>Widescreen</PresentationFormat>
  <Paragraphs>43</Paragraphs>
  <Slides>11</Slides>
  <Notes>0</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11</vt:i4>
      </vt:variant>
    </vt:vector>
  </HeadingPairs>
  <TitlesOfParts>
    <vt:vector size="17" baseType="lpstr">
      <vt:lpstr>Arial</vt:lpstr>
      <vt:lpstr>Calibri</vt:lpstr>
      <vt:lpstr>Calibri Light</vt:lpstr>
      <vt:lpstr>zeitung</vt:lpstr>
      <vt:lpstr>Office Theme</vt:lpstr>
      <vt:lpstr>1_Office Theme</vt:lpstr>
      <vt:lpstr>PowerPoint Presentation</vt:lpstr>
      <vt:lpstr>PowerPoint Presentation</vt:lpstr>
      <vt:lpstr>US Tornado Dataset 1950-2021</vt:lpstr>
      <vt:lpstr>Outliers</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Neural Networks</dc:title>
  <dc:creator>Matthew Baskette</dc:creator>
  <cp:lastModifiedBy>Matthew Baskette</cp:lastModifiedBy>
  <cp:revision>6</cp:revision>
  <dcterms:created xsi:type="dcterms:W3CDTF">2023-05-17T03:10:19Z</dcterms:created>
  <dcterms:modified xsi:type="dcterms:W3CDTF">2023-05-18T23:27:23Z</dcterms:modified>
</cp:coreProperties>
</file>